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7" r:id="rId3"/>
    <p:sldId id="258" r:id="rId4"/>
  </p:sldIdLst>
  <p:sldSz cx="7559675" cy="10691495"/>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C6"/>
    <a:srgbClr val="003778"/>
    <a:srgbClr val="00375A"/>
    <a:srgbClr val="003764"/>
    <a:srgbClr val="003768"/>
    <a:srgbClr val="FF3737"/>
    <a:srgbClr val="FE525E"/>
    <a:srgbClr val="FF7A83"/>
    <a:srgbClr val="DBF2FA"/>
    <a:srgbClr val="C90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824" autoAdjust="0"/>
    <p:restoredTop sz="94479" autoAdjust="0"/>
  </p:normalViewPr>
  <p:slideViewPr>
    <p:cSldViewPr snapToGrid="0" snapToObjects="1">
      <p:cViewPr varScale="1">
        <p:scale>
          <a:sx n="46" d="100"/>
          <a:sy n="46" d="100"/>
        </p:scale>
        <p:origin x="34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7950" y="1143000"/>
            <a:ext cx="21821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7024" y="1750118"/>
            <a:ext cx="6426276" cy="3723022"/>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p:nvPr>
        </p:nvSpPr>
        <p:spPr>
          <a:xfrm>
            <a:off x="945041" y="5616713"/>
            <a:ext cx="5670244" cy="2581855"/>
          </a:xfrm>
        </p:spPr>
        <p:txBody>
          <a:bodyPr/>
          <a:lstStyle>
            <a:lvl1pPr marL="0" indent="0" algn="ctr">
              <a:buNone/>
              <a:defRPr sz="1985"/>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89760" indent="0" algn="ctr">
              <a:buNone/>
              <a:defRPr sz="1325"/>
            </a:lvl6pPr>
            <a:lvl7pPr marL="2268220" indent="0" algn="ctr">
              <a:buNone/>
              <a:defRPr sz="1325"/>
            </a:lvl7pPr>
            <a:lvl8pPr marL="2646045" indent="0" algn="ctr">
              <a:buNone/>
              <a:defRPr sz="1325"/>
            </a:lvl8pPr>
            <a:lvl9pPr marL="3023870" indent="0" algn="ctr">
              <a:buNone/>
              <a:defRPr sz="132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358" y="569345"/>
            <a:ext cx="1630195" cy="906248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9773" y="569345"/>
            <a:ext cx="4796081" cy="906248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835" y="2666024"/>
            <a:ext cx="6520780" cy="444831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p:nvPr>
        </p:nvSpPr>
        <p:spPr>
          <a:xfrm>
            <a:off x="515835" y="7156423"/>
            <a:ext cx="6520780" cy="2339264"/>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19773"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827415"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57" y="569348"/>
            <a:ext cx="6520780" cy="206697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520757" y="2621464"/>
            <a:ext cx="3198371"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520757" y="3906202"/>
            <a:ext cx="3198371"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827415" y="2621464"/>
            <a:ext cx="3214123"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827415" y="3906202"/>
            <a:ext cx="3214123"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p:nvPr>
        </p:nvSpPr>
        <p:spPr>
          <a:xfrm>
            <a:off x="3214123" y="1539708"/>
            <a:ext cx="3827415" cy="759951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4123" y="1539708"/>
            <a:ext cx="3827415" cy="7599519"/>
          </a:xfrm>
        </p:spPr>
        <p:txBody>
          <a:bodyPr anchor="t"/>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89760" indent="0">
              <a:buNone/>
              <a:defRPr sz="1655"/>
            </a:lvl6pPr>
            <a:lvl7pPr marL="2268220"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73" y="569348"/>
            <a:ext cx="6520780" cy="206697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73" y="2846725"/>
            <a:ext cx="6520780" cy="678510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519773" y="9911556"/>
            <a:ext cx="1701073" cy="569345"/>
          </a:xfrm>
          <a:prstGeom prst="rect">
            <a:avLst/>
          </a:prstGeom>
        </p:spPr>
        <p:txBody>
          <a:bodyPr vert="horz" lIns="91440" tIns="45720" rIns="91440" bIns="45720" rtlCol="0" anchor="ctr"/>
          <a:lstStyle>
            <a:lvl1pPr algn="l">
              <a:defRPr sz="990">
                <a:solidFill>
                  <a:schemeClr val="tx1">
                    <a:tint val="75000"/>
                  </a:schemeClr>
                </a:solidFill>
              </a:defRPr>
            </a:lvl1p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3"/>
          </p:nvPr>
        </p:nvSpPr>
        <p:spPr>
          <a:xfrm>
            <a:off x="2504358" y="9911556"/>
            <a:ext cx="2551610" cy="56934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5339480" y="9911556"/>
            <a:ext cx="1701073" cy="569345"/>
          </a:xfrm>
          <a:prstGeom prst="rect">
            <a:avLst/>
          </a:prstGeom>
        </p:spPr>
        <p:txBody>
          <a:bodyPr vert="horz" lIns="91440" tIns="45720" rIns="91440" bIns="45720" rtlCol="0" anchor="ctr"/>
          <a:lstStyle>
            <a:lvl1pPr algn="r">
              <a:defRPr sz="990">
                <a:solidFill>
                  <a:schemeClr val="tx1">
                    <a:tint val="75000"/>
                  </a:schemeClr>
                </a:solidFill>
              </a:defRPr>
            </a:lvl1pPr>
          </a:lstStyle>
          <a:p>
            <a:fld id="{C728DA52-3649-BA4E-B021-D75B40B8A59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6285" rtl="0" eaLnBrk="1" latinLnBrk="0" hangingPunct="1">
        <a:lnSpc>
          <a:spcPct val="90000"/>
        </a:lnSpc>
        <a:spcBef>
          <a:spcPct val="0"/>
        </a:spcBef>
        <a:buNone/>
        <a:defRPr sz="3640" kern="1200">
          <a:solidFill>
            <a:schemeClr val="tx1"/>
          </a:solidFill>
          <a:latin typeface="+mj-lt"/>
          <a:ea typeface="+mj-ea"/>
          <a:cs typeface="+mj-cs"/>
        </a:defRPr>
      </a:lvl1pPr>
    </p:titleStyle>
    <p:bodyStyle>
      <a:lvl1pPr marL="189230" indent="-189230" algn="l" defTabSz="756285" rtl="0" eaLnBrk="1" latinLnBrk="0" hangingPunct="1">
        <a:lnSpc>
          <a:spcPct val="90000"/>
        </a:lnSpc>
        <a:spcBef>
          <a:spcPct val="166000"/>
        </a:spcBef>
        <a:buFont typeface="Arial" panose="020B0604020202020204" pitchFamily="34" charset="0"/>
        <a:buChar char="•"/>
        <a:defRPr sz="2315" kern="1200">
          <a:solidFill>
            <a:schemeClr val="tx1"/>
          </a:solidFill>
          <a:latin typeface="+mn-lt"/>
          <a:ea typeface="+mn-ea"/>
          <a:cs typeface="+mn-cs"/>
        </a:defRPr>
      </a:lvl1pPr>
      <a:lvl2pPr marL="567055" indent="-189230" algn="l" defTabSz="756285" rtl="0" eaLnBrk="1" latinLnBrk="0" hangingPunct="1">
        <a:lnSpc>
          <a:spcPct val="90000"/>
        </a:lnSpc>
        <a:spcBef>
          <a:spcPct val="83000"/>
        </a:spcBef>
        <a:buFont typeface="Arial" panose="020B0604020202020204" pitchFamily="34" charset="0"/>
        <a:buChar char="•"/>
        <a:defRPr sz="1985" kern="1200">
          <a:solidFill>
            <a:schemeClr val="tx1"/>
          </a:solidFill>
          <a:latin typeface="+mn-lt"/>
          <a:ea typeface="+mn-ea"/>
          <a:cs typeface="+mn-cs"/>
        </a:defRPr>
      </a:lvl2pPr>
      <a:lvl3pPr marL="944880" indent="-189230" algn="l" defTabSz="756285" rtl="0" eaLnBrk="1" latinLnBrk="0" hangingPunct="1">
        <a:lnSpc>
          <a:spcPct val="90000"/>
        </a:lnSpc>
        <a:spcBef>
          <a:spcPct val="83000"/>
        </a:spcBef>
        <a:buFont typeface="Arial" panose="020B0604020202020204" pitchFamily="34" charset="0"/>
        <a:buChar char="•"/>
        <a:defRPr sz="1655" kern="1200">
          <a:solidFill>
            <a:schemeClr val="tx1"/>
          </a:solidFill>
          <a:latin typeface="+mn-lt"/>
          <a:ea typeface="+mn-ea"/>
          <a:cs typeface="+mn-cs"/>
        </a:defRPr>
      </a:lvl3pPr>
      <a:lvl4pPr marL="132270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4pPr>
      <a:lvl5pPr marL="170116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5pPr>
      <a:lvl6pPr marL="207899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6pPr>
      <a:lvl7pPr marL="245681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7pPr>
      <a:lvl8pPr marL="283527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8pPr>
      <a:lvl9pPr marL="321310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6285" rtl="0" eaLnBrk="1" latinLnBrk="0" hangingPunct="1">
        <a:defRPr sz="1490" kern="1200">
          <a:solidFill>
            <a:schemeClr val="tx1"/>
          </a:solidFill>
          <a:latin typeface="+mn-lt"/>
          <a:ea typeface="+mn-ea"/>
          <a:cs typeface="+mn-cs"/>
        </a:defRPr>
      </a:lvl1pPr>
      <a:lvl2pPr marL="377825" algn="l" defTabSz="756285" rtl="0" eaLnBrk="1" latinLnBrk="0" hangingPunct="1">
        <a:defRPr sz="1490" kern="1200">
          <a:solidFill>
            <a:schemeClr val="tx1"/>
          </a:solidFill>
          <a:latin typeface="+mn-lt"/>
          <a:ea typeface="+mn-ea"/>
          <a:cs typeface="+mn-cs"/>
        </a:defRPr>
      </a:lvl2pPr>
      <a:lvl3pPr marL="756285" algn="l" defTabSz="756285" rtl="0" eaLnBrk="1" latinLnBrk="0" hangingPunct="1">
        <a:defRPr sz="1490" kern="1200">
          <a:solidFill>
            <a:schemeClr val="tx1"/>
          </a:solidFill>
          <a:latin typeface="+mn-lt"/>
          <a:ea typeface="+mn-ea"/>
          <a:cs typeface="+mn-cs"/>
        </a:defRPr>
      </a:lvl3pPr>
      <a:lvl4pPr marL="1134110" algn="l" defTabSz="756285" rtl="0" eaLnBrk="1" latinLnBrk="0" hangingPunct="1">
        <a:defRPr sz="1490" kern="1200">
          <a:solidFill>
            <a:schemeClr val="tx1"/>
          </a:solidFill>
          <a:latin typeface="+mn-lt"/>
          <a:ea typeface="+mn-ea"/>
          <a:cs typeface="+mn-cs"/>
        </a:defRPr>
      </a:lvl4pPr>
      <a:lvl5pPr marL="1511935" algn="l" defTabSz="756285" rtl="0" eaLnBrk="1" latinLnBrk="0" hangingPunct="1">
        <a:defRPr sz="1490" kern="1200">
          <a:solidFill>
            <a:schemeClr val="tx1"/>
          </a:solidFill>
          <a:latin typeface="+mn-lt"/>
          <a:ea typeface="+mn-ea"/>
          <a:cs typeface="+mn-cs"/>
        </a:defRPr>
      </a:lvl5pPr>
      <a:lvl6pPr marL="1889760" algn="l" defTabSz="756285" rtl="0" eaLnBrk="1" latinLnBrk="0" hangingPunct="1">
        <a:defRPr sz="1490" kern="1200">
          <a:solidFill>
            <a:schemeClr val="tx1"/>
          </a:solidFill>
          <a:latin typeface="+mn-lt"/>
          <a:ea typeface="+mn-ea"/>
          <a:cs typeface="+mn-cs"/>
        </a:defRPr>
      </a:lvl6pPr>
      <a:lvl7pPr marL="2268220" algn="l" defTabSz="756285" rtl="0" eaLnBrk="1" latinLnBrk="0" hangingPunct="1">
        <a:defRPr sz="1490" kern="1200">
          <a:solidFill>
            <a:schemeClr val="tx1"/>
          </a:solidFill>
          <a:latin typeface="+mn-lt"/>
          <a:ea typeface="+mn-ea"/>
          <a:cs typeface="+mn-cs"/>
        </a:defRPr>
      </a:lvl7pPr>
      <a:lvl8pPr marL="2646045" algn="l" defTabSz="756285" rtl="0" eaLnBrk="1" latinLnBrk="0" hangingPunct="1">
        <a:defRPr sz="1490" kern="1200">
          <a:solidFill>
            <a:schemeClr val="tx1"/>
          </a:solidFill>
          <a:latin typeface="+mn-lt"/>
          <a:ea typeface="+mn-ea"/>
          <a:cs typeface="+mn-cs"/>
        </a:defRPr>
      </a:lvl8pPr>
      <a:lvl9pPr marL="3023870" algn="l" defTabSz="756285"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11444" y="443372"/>
            <a:ext cx="2817114" cy="245110"/>
          </a:xfrm>
          <a:prstGeom prst="rect">
            <a:avLst/>
          </a:prstGeom>
          <a:noFill/>
        </p:spPr>
        <p:txBody>
          <a:bodyPr wrap="square" rtlCol="0">
            <a:spAutoFit/>
          </a:bodyPr>
          <a:p>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38430" y="887730"/>
            <a:ext cx="6898005" cy="368300"/>
          </a:xfrm>
          <a:prstGeom prst="rect">
            <a:avLst/>
          </a:prstGeom>
          <a:noFill/>
        </p:spPr>
        <p:txBody>
          <a:bodyPr wrap="square" rtlCol="0">
            <a:spAutoFit/>
          </a:bodyPr>
          <a:p>
            <a:r>
              <a:rPr lang="zh-CN" altLang="en-US" b="1" dirty="0">
                <a:latin typeface="Times New Roman" panose="02020603050405020304" pitchFamily="18" charset="0"/>
                <a:ea typeface="宋体" panose="02010600030101010101" pitchFamily="2" charset="-122"/>
                <a:cs typeface="Times New Roman" panose="02020603050405020304" pitchFamily="18" charset="0"/>
              </a:rPr>
              <a:t>Material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moke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oxicity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est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Apparatus</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Mouse Tester</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186690" y="1281430"/>
            <a:ext cx="7218680" cy="668020"/>
          </a:xfrm>
          <a:prstGeom prst="rect">
            <a:avLst/>
          </a:prstGeom>
          <a:noFill/>
        </p:spPr>
        <p:txBody>
          <a:bodyPr wrap="square" rtlCol="0">
            <a:spAutoFit/>
          </a:bodyPr>
          <a:p>
            <a:pPr fontAlgn="auto">
              <a:lnSpc>
                <a:spcPts val="1500"/>
              </a:lnSpc>
            </a:pPr>
            <a:r>
              <a:rPr lang="en-US" sz="1000" dirty="0">
                <a:latin typeface="宋体" panose="02010600030101010101" pitchFamily="2" charset="-122"/>
                <a:ea typeface="宋体" panose="02010600030101010101" pitchFamily="2" charset="-122"/>
                <a:cs typeface="MicrosoftYaHei"/>
              </a:rPr>
              <a:t> </a:t>
            </a:r>
            <a:r>
              <a:rPr lang="en-US" sz="1000" dirty="0">
                <a:latin typeface="Times New Roman" panose="02020603050405020304" pitchFamily="18" charset="0"/>
                <a:ea typeface="宋体" panose="02010600030101010101" pitchFamily="2" charset="-122"/>
                <a:cs typeface="Times New Roman" panose="02020603050405020304" pitchFamily="18" charset="0"/>
              </a:rPr>
              <a:t>   </a:t>
            </a:r>
            <a:r>
              <a:rPr altLang="zh-CN" sz="1000" dirty="0">
                <a:latin typeface="Times New Roman" panose="02020603050405020304" pitchFamily="18" charset="0"/>
                <a:ea typeface="宋体" panose="02010600030101010101" pitchFamily="2" charset="-122"/>
                <a:cs typeface="Times New Roman" panose="02020603050405020304" pitchFamily="18" charset="0"/>
              </a:rPr>
              <a:t>Material Smoke Toxicity Test Apparatus (Mouse Tester) Was used to Test the reaction of mice after releasing harmful gas by heating at certain time. This test is mainly based on relevant standards and is used in construction materials, textile fabrics, interior materials of vehicles, wires and cables and other industries</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p:cNvSpPr txBox="1"/>
          <p:nvPr/>
        </p:nvSpPr>
        <p:spPr>
          <a:xfrm flipH="1">
            <a:off x="150495" y="6805930"/>
            <a:ext cx="3334385" cy="2399665"/>
          </a:xfrm>
          <a:prstGeom prst="rect">
            <a:avLst/>
          </a:prstGeom>
          <a:noFill/>
        </p:spPr>
        <p:txBody>
          <a:bodyPr wrap="square">
            <a:spAutoFit/>
          </a:bodyPr>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rPr>
              <a:t>Enclosed </a:t>
            </a:r>
            <a:r>
              <a:rPr lang="en-US" sz="1000" dirty="0">
                <a:latin typeface="Times New Roman" panose="02020603050405020304" pitchFamily="18" charset="0"/>
                <a:ea typeface="宋体" panose="02010600030101010101" pitchFamily="2" charset="-122"/>
                <a:cs typeface="Times New Roman" panose="02020603050405020304" pitchFamily="18" charset="0"/>
              </a:rPr>
              <a:t>chamber</a:t>
            </a:r>
            <a:r>
              <a:rPr sz="1000" dirty="0">
                <a:latin typeface="Times New Roman" panose="02020603050405020304" pitchFamily="18" charset="0"/>
                <a:ea typeface="宋体" panose="02010600030101010101" pitchFamily="2" charset="-122"/>
                <a:cs typeface="Times New Roman" panose="02020603050405020304" pitchFamily="18" charset="0"/>
              </a:rPr>
              <a:t> design, can protect the test high temperature to the operator's injury; Built-in air collecting hood, can collect the exhaust gas generated in the process of experiment and centralized discharge; A sliding window is installed in front to facilitate the removal of mice, and an open door is installed on the side to place and take out samples</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rPr>
              <a:t>Introduction of industrial design concept of structure, appearance and interface design, integrated panel structure, easy to operate, friendly interface, ergonomic and operating habits, beautiful appearance</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endParaRPr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p:cNvSpPr txBox="1"/>
          <p:nvPr/>
        </p:nvSpPr>
        <p:spPr>
          <a:xfrm>
            <a:off x="266065" y="5003165"/>
            <a:ext cx="3194050" cy="860425"/>
          </a:xfrm>
          <a:prstGeom prst="rect">
            <a:avLst/>
          </a:prstGeom>
          <a:noFill/>
        </p:spPr>
        <p:txBody>
          <a:bodyPr wrap="square">
            <a:spAutoFit/>
          </a:bodyPr>
          <a:p>
            <a:pPr fontAlgn="auto">
              <a:lnSpc>
                <a:spcPts val="1500"/>
              </a:lnSpc>
            </a:pP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GB/T 20285-2006 Hazard classification of smoke toxicity of materials</a:t>
            </a:r>
            <a:endParaRPr lang="zh-CN"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DIN 53436 Toxicological examination of thermal decomposition products of materials under ventilation</a:t>
            </a:r>
            <a:endParaRPr lang="zh-CN" altLang="zh-CN"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文本框 20"/>
          <p:cNvSpPr txBox="1"/>
          <p:nvPr/>
        </p:nvSpPr>
        <p:spPr>
          <a:xfrm>
            <a:off x="3561715" y="6805930"/>
            <a:ext cx="3668395" cy="2784475"/>
          </a:xfrm>
          <a:prstGeom prst="rect">
            <a:avLst/>
          </a:prstGeom>
          <a:noFill/>
        </p:spPr>
        <p:txBody>
          <a:bodyPr wrap="square">
            <a:spAutoFit/>
          </a:bodyPr>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high temperature quartz boat, storage sample into quartz tube heating decomposition</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imported rotor flowmeter for carrier gas and dilute gas supply, equipped with easily controlled valve body for gas switching</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Acrylic poison box, you can observe the movement of mice inside the window</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10 sets of aluminum cage devices, and equipped with cage movement monitoring system</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Brand computer + professional operating software automatic control experiment process, through the software setting, display, calculation, storage, print test data, and can record the experiment of the dynamic screen</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7" name="文本框 26"/>
          <p:cNvSpPr txBox="1"/>
          <p:nvPr/>
        </p:nvSpPr>
        <p:spPr>
          <a:xfrm>
            <a:off x="4062730" y="4615180"/>
            <a:ext cx="3795395" cy="321945"/>
          </a:xfrm>
          <a:prstGeom prst="rect">
            <a:avLst/>
          </a:prstGeom>
          <a:noFill/>
        </p:spPr>
        <p:txBody>
          <a:bodyPr wrap="square">
            <a:spAutoFit/>
          </a:bodyPr>
          <a:p>
            <a:pPr>
              <a:lnSpc>
                <a:spcPts val="1800"/>
              </a:lnSpc>
            </a:pPr>
            <a:r>
              <a:rPr lang="zh-CN"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Product Parameters</a:t>
            </a:r>
            <a:endParaRPr lang="en-US" altLang="zh-CN" sz="14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31" name="文本框 30"/>
          <p:cNvSpPr txBox="1"/>
          <p:nvPr/>
        </p:nvSpPr>
        <p:spPr>
          <a:xfrm>
            <a:off x="186690" y="6416040"/>
            <a:ext cx="2481580" cy="321945"/>
          </a:xfrm>
          <a:prstGeom prst="rect">
            <a:avLst/>
          </a:prstGeom>
          <a:noFill/>
        </p:spPr>
        <p:txBody>
          <a:bodyPr wrap="square">
            <a:spAutoFit/>
          </a:bodyPr>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Features</a:t>
            </a:r>
            <a:endParaRPr lang="en-US" altLang="zh-CN" sz="1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1" name="文本框 40"/>
          <p:cNvSpPr txBox="1"/>
          <p:nvPr/>
        </p:nvSpPr>
        <p:spPr>
          <a:xfrm>
            <a:off x="5604510" y="10075545"/>
            <a:ext cx="1795145" cy="406400"/>
          </a:xfrm>
          <a:prstGeom prst="rect">
            <a:avLst/>
          </a:prstGeom>
          <a:noFill/>
        </p:spPr>
        <p:txBody>
          <a:bodyPr wrap="square" rtlCol="0">
            <a:spAutoFit/>
          </a:bodyPr>
          <a:p>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5" name="组合 44"/>
          <p:cNvGrpSpPr/>
          <p:nvPr/>
        </p:nvGrpSpPr>
        <p:grpSpPr>
          <a:xfrm>
            <a:off x="4048125" y="4900930"/>
            <a:ext cx="3142615" cy="1553210"/>
            <a:chOff x="263" y="8253"/>
            <a:chExt cx="4949" cy="2446"/>
          </a:xfrm>
        </p:grpSpPr>
        <p:sp>
          <p:nvSpPr>
            <p:cNvPr id="90" name="文本框 89"/>
            <p:cNvSpPr txBox="1"/>
            <p:nvPr/>
          </p:nvSpPr>
          <p:spPr>
            <a:xfrm>
              <a:off x="274" y="10167"/>
              <a:ext cx="4932" cy="434"/>
            </a:xfrm>
            <a:prstGeom prst="rect">
              <a:avLst/>
            </a:prstGeom>
            <a:gradFill>
              <a:gsLst>
                <a:gs pos="2000">
                  <a:srgbClr val="F9F8F6"/>
                </a:gs>
                <a:gs pos="100000">
                  <a:srgbClr val="CCCBC9"/>
                </a:gs>
              </a:gsLst>
              <a:lin ang="13500000" scaled="0"/>
            </a:gradFill>
          </p:spPr>
          <p:txBody>
            <a:bodyPr wrap="square" rtlCol="0">
              <a:spAutoFit/>
            </a:bodyPr>
            <a:p>
              <a:pPr algn="l"/>
              <a:endParaRPr lang="zh-CN" altLang="en-US" sz="1200">
                <a:solidFill>
                  <a:schemeClr val="tx1"/>
                </a:solidFill>
                <a:uFillTx/>
              </a:endParaRPr>
            </a:p>
          </p:txBody>
        </p:sp>
        <p:sp>
          <p:nvSpPr>
            <p:cNvPr id="88" name="文本框 87"/>
            <p:cNvSpPr txBox="1"/>
            <p:nvPr/>
          </p:nvSpPr>
          <p:spPr>
            <a:xfrm>
              <a:off x="269" y="9303"/>
              <a:ext cx="4933" cy="434"/>
            </a:xfrm>
            <a:prstGeom prst="rect">
              <a:avLst/>
            </a:prstGeom>
            <a:gradFill>
              <a:gsLst>
                <a:gs pos="2000">
                  <a:srgbClr val="F9F8F6"/>
                </a:gs>
                <a:gs pos="100000">
                  <a:srgbClr val="CCCBC9"/>
                </a:gs>
              </a:gsLst>
              <a:lin ang="13500000" scaled="0"/>
            </a:gradFill>
          </p:spPr>
          <p:txBody>
            <a:bodyPr wrap="square" rtlCol="0">
              <a:spAutoFit/>
            </a:bodyPr>
            <a:p>
              <a:pPr algn="l"/>
              <a:endParaRPr lang="zh-CN" altLang="en-US" sz="1200">
                <a:solidFill>
                  <a:schemeClr val="tx1"/>
                </a:solidFill>
                <a:uFillTx/>
              </a:endParaRPr>
            </a:p>
          </p:txBody>
        </p:sp>
        <p:sp>
          <p:nvSpPr>
            <p:cNvPr id="87" name="文本框 86"/>
            <p:cNvSpPr txBox="1"/>
            <p:nvPr/>
          </p:nvSpPr>
          <p:spPr>
            <a:xfrm>
              <a:off x="263" y="8350"/>
              <a:ext cx="4929" cy="434"/>
            </a:xfrm>
            <a:prstGeom prst="rect">
              <a:avLst/>
            </a:prstGeom>
            <a:gradFill>
              <a:gsLst>
                <a:gs pos="2000">
                  <a:srgbClr val="F9F8F6"/>
                </a:gs>
                <a:gs pos="100000">
                  <a:srgbClr val="CCCBC9"/>
                </a:gs>
              </a:gsLst>
              <a:lin ang="13500000" scaled="0"/>
            </a:gradFill>
          </p:spPr>
          <p:txBody>
            <a:bodyPr wrap="square" rtlCol="0">
              <a:spAutoFit/>
            </a:bodyPr>
            <a:p>
              <a:pPr algn="l"/>
              <a:endParaRPr lang="zh-CN" altLang="en-US" sz="1200">
                <a:solidFill>
                  <a:schemeClr val="tx1"/>
                </a:solidFill>
                <a:uFillTx/>
              </a:endParaRPr>
            </a:p>
          </p:txBody>
        </p:sp>
        <p:grpSp>
          <p:nvGrpSpPr>
            <p:cNvPr id="44" name="组合 43"/>
            <p:cNvGrpSpPr/>
            <p:nvPr/>
          </p:nvGrpSpPr>
          <p:grpSpPr>
            <a:xfrm>
              <a:off x="263" y="8253"/>
              <a:ext cx="4949" cy="2446"/>
              <a:chOff x="263" y="8253"/>
              <a:chExt cx="4949" cy="2446"/>
            </a:xfrm>
          </p:grpSpPr>
          <p:sp>
            <p:nvSpPr>
              <p:cNvPr id="19" name="文本框 18"/>
              <p:cNvSpPr txBox="1"/>
              <p:nvPr/>
            </p:nvSpPr>
            <p:spPr>
              <a:xfrm>
                <a:off x="286" y="8253"/>
                <a:ext cx="4684" cy="2446"/>
              </a:xfrm>
              <a:prstGeom prst="rect">
                <a:avLst/>
              </a:prstGeom>
              <a:noFill/>
            </p:spPr>
            <p:txBody>
              <a:bodyPr wrap="square" rtlCol="0">
                <a:spAutoFit/>
              </a:bodyPr>
              <a:p>
                <a:pPr algn="l" fontAlgn="auto">
                  <a:lnSpc>
                    <a:spcPts val="2300"/>
                  </a:lnSpc>
                </a:pPr>
                <a:r>
                  <a:rPr lang="en-US" altLang="zh-CN" sz="1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Model                </a:t>
                </a:r>
                <a:r>
                  <a:rPr lang="en-US" altLang="zh-CN" sz="1000" dirty="0">
                    <a:effectLst/>
                    <a:latin typeface="Times New Roman" panose="02020603050405020304" pitchFamily="18" charset="0"/>
                    <a:ea typeface="宋体" panose="02010600030101010101" pitchFamily="2" charset="-122"/>
                    <a:cs typeface="Times New Roman" panose="02020603050405020304" pitchFamily="18" charset="0"/>
                  </a:rPr>
                  <a:t>PX07005</a:t>
                </a:r>
                <a:endPar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200"/>
                  </a:lnSpc>
                </a:pPr>
                <a:r>
                  <a:rPr lang="en-US" altLang="zh-CN" sz="1000" dirty="0">
                    <a:latin typeface="Times New Roman" panose="02020603050405020304" pitchFamily="18" charset="0"/>
                    <a:ea typeface="宋体" panose="02010600030101010101" pitchFamily="2" charset="-122"/>
                    <a:cs typeface="Times New Roman" panose="02020603050405020304" pitchFamily="18" charset="0"/>
                  </a:rPr>
                  <a:t>Dimension         </a:t>
                </a:r>
                <a:r>
                  <a:rPr altLang="zh-CN" sz="1000" dirty="0">
                    <a:latin typeface="Times New Roman" panose="02020603050405020304" pitchFamily="18" charset="0"/>
                    <a:ea typeface="宋体" panose="02010600030101010101" pitchFamily="2" charset="-122"/>
                    <a:cs typeface="Times New Roman" panose="02020603050405020304" pitchFamily="18" charset="0"/>
                  </a:rPr>
                  <a:t>2400(W)×700(D)×1800(H)mm</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300"/>
                  </a:lnSpc>
                </a:pPr>
                <a:r>
                  <a:rPr lang="en-US" sz="1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Power Supply</a:t>
                </a:r>
                <a:r>
                  <a:rPr lang="en-US" altLang="zh-CN" sz="1000" dirty="0">
                    <a:latin typeface="Times New Roman" panose="02020603050405020304" pitchFamily="18" charset="0"/>
                    <a:ea typeface="宋体" panose="02010600030101010101" pitchFamily="2" charset="-122"/>
                    <a:cs typeface="Times New Roman" panose="02020603050405020304" pitchFamily="18" charset="0"/>
                  </a:rPr>
                  <a:t>    </a:t>
                </a:r>
                <a:r>
                  <a:rPr altLang="zh-CN" sz="1000" dirty="0">
                    <a:latin typeface="Times New Roman" panose="02020603050405020304" pitchFamily="18" charset="0"/>
                    <a:ea typeface="宋体" panose="02010600030101010101" pitchFamily="2" charset="-122"/>
                    <a:cs typeface="Times New Roman" panose="02020603050405020304" pitchFamily="18" charset="0"/>
                  </a:rPr>
                  <a:t>AC 220V 16A</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300"/>
                  </a:lnSpc>
                </a:pPr>
                <a:r>
                  <a:rPr lang="en-US" sz="1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Weight</a:t>
                </a:r>
                <a:r>
                  <a:rPr lang="en-US" altLang="zh-CN" sz="1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APPR.</a:t>
                </a:r>
                <a:r>
                  <a:rPr lang="en-US"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180kg</a:t>
                </a:r>
                <a:endParaRPr lang="en-US"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2300"/>
                  </a:lnSpc>
                </a:pPr>
                <a:r>
                  <a:rPr lang="en-US" sz="1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Gas Source</a:t>
                </a:r>
                <a:r>
                  <a:rPr lang="en-US" altLang="zh-CN" sz="1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The Compressed air</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79" name="直接连接符 78"/>
              <p:cNvCxnSpPr/>
              <p:nvPr/>
            </p:nvCxnSpPr>
            <p:spPr>
              <a:xfrm>
                <a:off x="280" y="10167"/>
                <a:ext cx="4921"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274" y="10601"/>
                <a:ext cx="4938"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1705" y="8348"/>
                <a:ext cx="1" cy="2274"/>
              </a:xfrm>
              <a:prstGeom prst="line">
                <a:avLst/>
              </a:prstGeom>
              <a:ln w="3810">
                <a:solidFill>
                  <a:srgbClr val="C9010C">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68" y="8775"/>
                <a:ext cx="4919"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63" y="9727"/>
                <a:ext cx="4949"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65" y="9273"/>
                <a:ext cx="4942" cy="14"/>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65" y="8343"/>
                <a:ext cx="4936" cy="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696"/>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a:p>
              <a:pPr algn="l"/>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5699760" y="4692015"/>
            <a:ext cx="299085" cy="175260"/>
            <a:chOff x="1765" y="7941"/>
            <a:chExt cx="471" cy="276"/>
          </a:xfrm>
        </p:grpSpPr>
        <p:pic>
          <p:nvPicPr>
            <p:cNvPr id="17" name="图片 1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18" name="图片 17"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grpSp>
        <p:nvGrpSpPr>
          <p:cNvPr id="3" name="组合 2"/>
          <p:cNvGrpSpPr/>
          <p:nvPr/>
        </p:nvGrpSpPr>
        <p:grpSpPr>
          <a:xfrm>
            <a:off x="150495" y="6487795"/>
            <a:ext cx="7078980" cy="248285"/>
            <a:chOff x="337" y="11535"/>
            <a:chExt cx="11148" cy="391"/>
          </a:xfrm>
        </p:grpSpPr>
        <p:cxnSp>
          <p:nvCxnSpPr>
            <p:cNvPr id="30" name="直接连接符 29"/>
            <p:cNvCxnSpPr/>
            <p:nvPr/>
          </p:nvCxnSpPr>
          <p:spPr>
            <a:xfrm>
              <a:off x="337" y="11926"/>
              <a:ext cx="11149"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59" y="11535"/>
              <a:ext cx="277" cy="277"/>
            </a:xfrm>
            <a:prstGeom prst="rect">
              <a:avLst/>
            </a:prstGeom>
          </p:spPr>
        </p:pic>
        <p:pic>
          <p:nvPicPr>
            <p:cNvPr id="32" name="图片 3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11539"/>
              <a:ext cx="277" cy="277"/>
            </a:xfrm>
            <a:prstGeom prst="rect">
              <a:avLst/>
            </a:prstGeom>
          </p:spPr>
        </p:pic>
      </p:grpSp>
      <p:grpSp>
        <p:nvGrpSpPr>
          <p:cNvPr id="33" name="组合 32"/>
          <p:cNvGrpSpPr/>
          <p:nvPr/>
        </p:nvGrpSpPr>
        <p:grpSpPr>
          <a:xfrm>
            <a:off x="271780" y="4636135"/>
            <a:ext cx="3465830" cy="322580"/>
            <a:chOff x="437" y="7014"/>
            <a:chExt cx="5458" cy="508"/>
          </a:xfrm>
        </p:grpSpPr>
        <p:sp>
          <p:nvSpPr>
            <p:cNvPr id="26" name="文本框 25"/>
            <p:cNvSpPr txBox="1"/>
            <p:nvPr/>
          </p:nvSpPr>
          <p:spPr>
            <a:xfrm>
              <a:off x="541" y="7014"/>
              <a:ext cx="5354" cy="507"/>
            </a:xfrm>
            <a:prstGeom prst="rect">
              <a:avLst/>
            </a:prstGeom>
            <a:noFill/>
          </p:spPr>
          <p:txBody>
            <a:bodyPr wrap="square">
              <a:spAutoFit/>
            </a:bodyPr>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Product Standard</a:t>
              </a:r>
              <a:r>
                <a:rPr lang="en-US" altLang="zh-CN" sz="1400" b="1" kern="100" dirty="0">
                  <a:latin typeface="宋体" panose="02010600030101010101" pitchFamily="2" charset="-122"/>
                  <a:ea typeface="宋体" panose="02010600030101010101" pitchFamily="2" charset="-122"/>
                  <a:cs typeface="Arial" panose="020B0604020202020204" pitchFamily="34" charset="0"/>
                </a:rPr>
                <a:t> </a:t>
              </a:r>
              <a:endParaRPr lang="zh-CN" altLang="en-US" sz="1400" kern="100" dirty="0">
                <a:solidFill>
                  <a:srgbClr val="FF0000"/>
                </a:solidFill>
                <a:latin typeface="宋体" panose="02010600030101010101" pitchFamily="2" charset="-122"/>
                <a:ea typeface="宋体" panose="02010600030101010101" pitchFamily="2" charset="-122"/>
                <a:cs typeface="Arial" panose="020B0604020202020204" pitchFamily="34" charset="0"/>
              </a:endParaRPr>
            </a:p>
          </p:txBody>
        </p:sp>
        <p:cxnSp>
          <p:nvCxnSpPr>
            <p:cNvPr id="25" name="直接连接符 24"/>
            <p:cNvCxnSpPr/>
            <p:nvPr/>
          </p:nvCxnSpPr>
          <p:spPr>
            <a:xfrm>
              <a:off x="437" y="7522"/>
              <a:ext cx="5013"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2938" y="7095"/>
              <a:ext cx="554" cy="284"/>
              <a:chOff x="2769" y="7906"/>
              <a:chExt cx="554" cy="284"/>
            </a:xfrm>
          </p:grpSpPr>
          <p:pic>
            <p:nvPicPr>
              <p:cNvPr id="37" name="图片 3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69" y="7913"/>
                <a:ext cx="277" cy="277"/>
              </a:xfrm>
              <a:prstGeom prst="rect">
                <a:avLst/>
              </a:prstGeom>
            </p:spPr>
          </p:pic>
          <p:pic>
            <p:nvPicPr>
              <p:cNvPr id="42" name="图片 4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6" y="7906"/>
                <a:ext cx="277" cy="277"/>
              </a:xfrm>
              <a:prstGeom prst="rect">
                <a:avLst/>
              </a:prstGeom>
            </p:spPr>
          </p:pic>
        </p:grpSp>
      </p:grpSp>
      <p:pic>
        <p:nvPicPr>
          <p:cNvPr id="2" name="图片 1" descr="7005 材料产烟毒性"/>
          <p:cNvPicPr>
            <a:picLocks noChangeAspect="1"/>
          </p:cNvPicPr>
          <p:nvPr/>
        </p:nvPicPr>
        <p:blipFill>
          <a:blip r:embed="rId4"/>
          <a:stretch>
            <a:fillRect/>
          </a:stretch>
        </p:blipFill>
        <p:spPr>
          <a:xfrm>
            <a:off x="1856740" y="1426210"/>
            <a:ext cx="4307840" cy="3089910"/>
          </a:xfrm>
          <a:prstGeom prst="rect">
            <a:avLst/>
          </a:prstGeom>
        </p:spPr>
      </p:pic>
      <p:sp>
        <p:nvSpPr>
          <p:cNvPr id="10" name="文本框 9"/>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flipH="1">
            <a:off x="226695" y="1400175"/>
            <a:ext cx="3334385" cy="1630045"/>
          </a:xfrm>
          <a:prstGeom prst="rect">
            <a:avLst/>
          </a:prstGeom>
          <a:noFill/>
        </p:spPr>
        <p:txBody>
          <a:bodyPr wrap="square">
            <a:spAutoFit/>
          </a:bodyPr>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circular furnace is used for heating, and the sliding module circular furnace is used for automatic moving to complete the quartz tube heating requirements. Use temperature up to 1000℃, accurate temperature control, temperature error within ±1℃</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imported high temperature thermocouple for annular furnace temperature measurement, and for the calibration of annular furnace heat</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1" name="文本框 20"/>
          <p:cNvSpPr txBox="1"/>
          <p:nvPr/>
        </p:nvSpPr>
        <p:spPr>
          <a:xfrm>
            <a:off x="3636645" y="1357630"/>
            <a:ext cx="3668395" cy="1052830"/>
          </a:xfrm>
          <a:prstGeom prst="rect">
            <a:avLst/>
          </a:prstGeom>
          <a:noFill/>
        </p:spPr>
        <p:txBody>
          <a:bodyPr wrap="square">
            <a:spAutoFit/>
          </a:bodyPr>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video system can monitor the state of all experimental mice, record and save video files, monitor the motion state of mice screen, real-time temperature curve display</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Built-in calibration program module can automatically calibrate furnace body temperature to meet the requirements</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30" name="直接连接符 29"/>
          <p:cNvCxnSpPr/>
          <p:nvPr/>
        </p:nvCxnSpPr>
        <p:spPr>
          <a:xfrm>
            <a:off x="226695" y="1268730"/>
            <a:ext cx="707834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604510" y="10075545"/>
            <a:ext cx="1795145" cy="406400"/>
          </a:xfrm>
          <a:prstGeom prst="rect">
            <a:avLst/>
          </a:prstGeom>
          <a:noFill/>
        </p:spPr>
        <p:txBody>
          <a:bodyPr wrap="square" rtlCol="0">
            <a:spAutoFit/>
          </a:bodyPr>
          <a:p>
            <a:pPr algn="l"/>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398"/>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72110" y="946785"/>
            <a:ext cx="2481580" cy="321945"/>
            <a:chOff x="441" y="10524"/>
            <a:chExt cx="3908" cy="507"/>
          </a:xfrm>
        </p:grpSpPr>
        <p:sp>
          <p:nvSpPr>
            <p:cNvPr id="31" name="文本框 30"/>
            <p:cNvSpPr txBox="1"/>
            <p:nvPr/>
          </p:nvSpPr>
          <p:spPr>
            <a:xfrm>
              <a:off x="441" y="10524"/>
              <a:ext cx="3908" cy="507"/>
            </a:xfrm>
            <a:prstGeom prst="rect">
              <a:avLst/>
            </a:prstGeom>
            <a:noFill/>
          </p:spPr>
          <p:txBody>
            <a:bodyPr wrap="square">
              <a:spAutoFit/>
            </a:bodyPr>
            <a:p>
              <a:pPr algn="l">
                <a:lnSpc>
                  <a:spcPts val="1800"/>
                </a:lnSpc>
              </a:pPr>
              <a:r>
                <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Continued Page</a:t>
              </a:r>
              <a:endPar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9" y="10652"/>
              <a:ext cx="277" cy="277"/>
            </a:xfrm>
            <a:prstGeom prst="rect">
              <a:avLst/>
            </a:prstGeom>
          </p:spPr>
        </p:pic>
        <p:pic>
          <p:nvPicPr>
            <p:cNvPr id="32" name="图片 3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60" y="10644"/>
              <a:ext cx="277" cy="277"/>
            </a:xfrm>
            <a:prstGeom prst="rect">
              <a:avLst/>
            </a:prstGeom>
          </p:spPr>
        </p:pic>
      </p:grpSp>
      <p:sp>
        <p:nvSpPr>
          <p:cNvPr id="2" name="文本框 1"/>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MzYwNTRjMTk4NTE0ZDZlNzI2MmNiNzVjMzg5ZTIwZm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3087</Words>
  <Application>WPS 演示</Application>
  <PresentationFormat>自定义</PresentationFormat>
  <Paragraphs>63</Paragraphs>
  <Slides>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vt:i4>
      </vt:variant>
    </vt:vector>
  </HeadingPairs>
  <TitlesOfParts>
    <vt:vector size="16" baseType="lpstr">
      <vt:lpstr>Arial</vt:lpstr>
      <vt:lpstr>宋体</vt:lpstr>
      <vt:lpstr>Wingdings</vt:lpstr>
      <vt:lpstr>Calibri</vt:lpstr>
      <vt:lpstr>Times New Roman</vt:lpstr>
      <vt:lpstr>MicrosoftYaHei</vt:lpstr>
      <vt:lpstr>Segoe Print</vt:lpstr>
      <vt:lpstr>Wingdings</vt:lpstr>
      <vt:lpstr>等线</vt:lpstr>
      <vt:lpstr>微软雅黑</vt:lpstr>
      <vt:lpstr>Calibri Light</vt:lpstr>
      <vt:lpstr>等线 Light</vt:lpstr>
      <vt:lpstr>Arial Unicode MS</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 FEI</dc:creator>
  <cp:lastModifiedBy>Lee</cp:lastModifiedBy>
  <cp:revision>123</cp:revision>
  <dcterms:created xsi:type="dcterms:W3CDTF">2022-04-06T05:39:00Z</dcterms:created>
  <dcterms:modified xsi:type="dcterms:W3CDTF">2022-06-14T02:45:14Z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4D7B9FEF751344889FBB346A4A60EEB4</vt:lpwstr>
  </property>
  <property fmtid="{D5CDD505-2E9C-101B-9397-08002B2CF9AE}" pid="3" name="KSOProductBuildVer">
    <vt:lpwstr>2052-11.1.0.11744</vt:lpwstr>
  </property>
</Properties>
</file>