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257" r:id="rId5"/>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文本框 86"/>
          <p:cNvSpPr txBox="1"/>
          <p:nvPr/>
        </p:nvSpPr>
        <p:spPr>
          <a:xfrm>
            <a:off x="4099560" y="5563235"/>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90" name="文本框 89"/>
          <p:cNvSpPr txBox="1"/>
          <p:nvPr/>
        </p:nvSpPr>
        <p:spPr>
          <a:xfrm>
            <a:off x="4098925" y="6731000"/>
            <a:ext cx="312864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8" name="文本框 87"/>
          <p:cNvSpPr txBox="1"/>
          <p:nvPr/>
        </p:nvSpPr>
        <p:spPr>
          <a:xfrm>
            <a:off x="4098925" y="6182360"/>
            <a:ext cx="312801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7" name="文本框 6"/>
          <p:cNvSpPr txBox="1"/>
          <p:nvPr/>
        </p:nvSpPr>
        <p:spPr>
          <a:xfrm>
            <a:off x="5053049" y="408447"/>
            <a:ext cx="2817114" cy="245110"/>
          </a:xfrm>
          <a:prstGeom prst="rect">
            <a:avLst/>
          </a:prstGeom>
          <a:noFill/>
        </p:spPr>
        <p:txBody>
          <a:bodyPr wrap="square" rtlCol="0">
            <a:spAutoFit/>
          </a:bodyPr>
          <a:lstStyle/>
          <a:p>
            <a:r>
              <a:rPr lang="en-US" altLang="zh-CN" sz="1000" dirty="0">
                <a:latin typeface="宋体" panose="02010600030101010101" pitchFamily="2" charset="-122"/>
                <a:ea typeface="宋体" panose="02010600030101010101" pitchFamily="2" charset="-122"/>
              </a:rPr>
              <a:t>        </a:t>
            </a:r>
            <a:r>
              <a:rPr lang="en-US" altLang="zh-CN" sz="1000" b="1" dirty="0">
                <a:latin typeface="宋体" panose="02010600030101010101" pitchFamily="2" charset="-122"/>
                <a:ea typeface="宋体" panose="02010600030101010101" pitchFamily="2" charset="-122"/>
              </a:rPr>
              <a:t>The Expert In Fire Testing</a:t>
            </a:r>
            <a:endParaRPr lang="zh-CN" altLang="en-US" sz="1000" dirty="0">
              <a:latin typeface="宋体" panose="02010600030101010101" pitchFamily="2" charset="-122"/>
              <a:ea typeface="宋体" panose="02010600030101010101" pitchFamily="2" charset="-122"/>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1615" y="808990"/>
            <a:ext cx="4994910" cy="368300"/>
          </a:xfrm>
          <a:prstGeom prst="rect">
            <a:avLst/>
          </a:prstGeom>
          <a:noFill/>
        </p:spPr>
        <p:txBody>
          <a:bodyPr wrap="square" rtlCol="0">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VW-1</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 Wire And Cable Fire Resistance Tester </a:t>
            </a:r>
            <a:endParaRPr lang="en-US" altLang="zh-CN"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77800" y="1162685"/>
            <a:ext cx="7381875" cy="475615"/>
          </a:xfrm>
          <a:prstGeom prst="rect">
            <a:avLst/>
          </a:prstGeom>
          <a:noFill/>
        </p:spPr>
        <p:txBody>
          <a:bodyPr wrap="square" rtlCol="0">
            <a:spAutoFit/>
          </a:bodyPr>
          <a:lstStyle/>
          <a:p>
            <a:pPr fontAlgn="auto">
              <a:lnSpc>
                <a:spcPts val="15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    </a:t>
            </a:r>
            <a:r>
              <a:rPr sz="1000" dirty="0">
                <a:latin typeface="Times New Roman" panose="02020603050405020304" pitchFamily="18" charset="0"/>
                <a:ea typeface="宋体" panose="02010600030101010101" pitchFamily="2" charset="-122"/>
                <a:cs typeface="Times New Roman" panose="02020603050405020304" pitchFamily="18" charset="0"/>
              </a:rPr>
              <a:t>VW-1 Wire And Cable Fire Resistance Tester according to </a:t>
            </a:r>
            <a:r>
              <a:rPr lang="en-US" sz="1000" dirty="0">
                <a:latin typeface="Times New Roman" panose="02020603050405020304" pitchFamily="18" charset="0"/>
                <a:ea typeface="宋体" panose="02010600030101010101" pitchFamily="2" charset="-122"/>
                <a:cs typeface="Times New Roman" panose="02020603050405020304" pitchFamily="18" charset="0"/>
              </a:rPr>
              <a:t>the</a:t>
            </a:r>
            <a:r>
              <a:rPr sz="1000" dirty="0">
                <a:latin typeface="Times New Roman" panose="02020603050405020304" pitchFamily="18" charset="0"/>
                <a:ea typeface="宋体" panose="02010600030101010101" pitchFamily="2" charset="-122"/>
                <a:cs typeface="Times New Roman" panose="02020603050405020304" pitchFamily="18" charset="0"/>
              </a:rPr>
              <a:t> requirements of UL1581/UL2556, ASTM D 5025/ASTM D5207 standard test machine, used to test the fire resistance of the insulation layer of wire and cable.</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177800" y="7524750"/>
            <a:ext cx="3420110" cy="2592070"/>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Combustion </a:t>
            </a:r>
            <a:r>
              <a:rPr lang="en-US" sz="10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latin typeface="Times New Roman" panose="02020603050405020304" pitchFamily="18" charset="0"/>
                <a:ea typeface="宋体" panose="02010600030101010101" pitchFamily="2" charset="-122"/>
                <a:cs typeface="Times New Roman" panose="02020603050405020304" pitchFamily="18" charset="0"/>
              </a:rPr>
              <a:t> size 4 cubic meters, frame structure thickened plate steel production.</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front side of the </a:t>
            </a:r>
            <a:r>
              <a:rPr lang="en-US" sz="10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latin typeface="Times New Roman" panose="02020603050405020304" pitchFamily="18" charset="0"/>
                <a:ea typeface="宋体" panose="02010600030101010101" pitchFamily="2" charset="-122"/>
                <a:cs typeface="Times New Roman" panose="02020603050405020304" pitchFamily="18" charset="0"/>
              </a:rPr>
              <a:t> is equipped with a translation observation window, which is convenient for observing the test process and carrying out sample change. The side door is convenient for operators to enter the </a:t>
            </a:r>
            <a:r>
              <a:rPr lang="en-US" sz="10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latin typeface="Times New Roman" panose="02020603050405020304" pitchFamily="18" charset="0"/>
                <a:ea typeface="宋体" panose="02010600030101010101" pitchFamily="2" charset="-122"/>
                <a:cs typeface="Times New Roman" panose="02020603050405020304" pitchFamily="18" charset="0"/>
              </a:rPr>
              <a:t> for equipment cleaning and maintenance</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Smoke exhaust device is installed on the top, which can automatically open to discharge test exhaust gas after the end of the test. The side wall is equipped with inlet baffle, which is automatically opened to replenish clean air when discharging smoke without manual operation.</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275590" y="5642610"/>
            <a:ext cx="3600450" cy="1437640"/>
          </a:xfrm>
          <a:prstGeom prst="rect">
            <a:avLst/>
          </a:prstGeom>
          <a:noFill/>
        </p:spPr>
        <p:txBody>
          <a:bodyPr wrap="square">
            <a:spAutoFit/>
          </a:bodyPr>
          <a:lstStyle/>
          <a:p>
            <a:pPr fontAlgn="auto">
              <a:lnSpc>
                <a:spcPts val="1500"/>
              </a:lnSpc>
            </a:pP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UL1581 Sect 1080.1~1080.14: Flame retardant section of the Reference Standard for Wires, Cables and cords</a:t>
            </a:r>
            <a:endParaRPr lang="zh-CN" altLang="zh-CN" sz="9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UL2556 Clause 9: Flame retardant part of test method for wire and cable</a:t>
            </a:r>
            <a:endParaRPr lang="zh-CN" altLang="zh-CN" sz="9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ASTM D 5025: Specification for Laboratory furnaces for Small scale Combustion tests of Plastics</a:t>
            </a:r>
            <a:endParaRPr lang="zh-CN" altLang="zh-CN" sz="9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GB/T 5169.15: Test flame 500W flame apparatus and confirmation test method</a:t>
            </a:r>
            <a:endParaRPr lang="zh-CN" altLang="zh-CN" sz="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311785" y="5258435"/>
            <a:ext cx="3399790" cy="321945"/>
          </a:xfrm>
          <a:prstGeom prst="rect">
            <a:avLst/>
          </a:prstGeom>
          <a:noFill/>
        </p:spPr>
        <p:txBody>
          <a:bodyPr wrap="square">
            <a:spAutoFit/>
          </a:bodyPr>
          <a:lstStyle/>
          <a:p>
            <a:pPr>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Product Standard</a:t>
            </a:r>
            <a:r>
              <a:rPr lang="en-US" altLang="zh-CN" sz="1400" b="1" kern="100" dirty="0">
                <a:latin typeface="宋体" panose="02010600030101010101" pitchFamily="2" charset="-122"/>
                <a:ea typeface="宋体" panose="02010600030101010101" pitchFamily="2" charset="-122"/>
                <a:cs typeface="Arial" panose="020B0604020202020204" pitchFamily="34" charset="0"/>
              </a:rPr>
              <a:t> </a:t>
            </a:r>
            <a:endParaRPr lang="zh-CN" altLang="en-US" sz="1400" kern="100" dirty="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3613150" y="7482205"/>
            <a:ext cx="3668395" cy="2207260"/>
          </a:xfrm>
          <a:prstGeom prst="rect">
            <a:avLst/>
          </a:prstGeom>
          <a:noFill/>
        </p:spPr>
        <p:txBody>
          <a:bodyPr wrap="square">
            <a:spAutoFit/>
          </a:bodyPr>
          <a:lstStyle/>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stainless steel vertical sample fixture, durable, can withstand high temperature and flame impact. The installation method is convenient and can clamp the sample of different line specifications.</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imported precise rotor flowmeter to control gas flow, equipped with imported differential pressure measurement burner back pressure.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brand pressure gauge and pressure regulating valve to adjust gas pressure, equipped with solenoid valve to control gas on and off, to ensure the safety of equipment.</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a:off x="301625" y="5585460"/>
            <a:ext cx="320230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4074795" y="5220970"/>
            <a:ext cx="3795395" cy="321945"/>
          </a:xfrm>
          <a:prstGeom prst="rect">
            <a:avLst/>
          </a:prstGeom>
          <a:noFill/>
        </p:spPr>
        <p:txBody>
          <a:bodyPr wrap="square">
            <a:spAutoFit/>
          </a:bodyPr>
          <a:lstStyle/>
          <a:p>
            <a:pPr>
              <a:lnSpc>
                <a:spcPts val="1800"/>
              </a:lnSpc>
            </a:pPr>
            <a:r>
              <a:rPr lang="zh-CN"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Product Parameters</a:t>
            </a:r>
            <a:endParaRPr lang="en-US" altLang="zh-CN" sz="1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cxnSp>
        <p:nvCxnSpPr>
          <p:cNvPr id="30" name="直接连接符 29"/>
          <p:cNvCxnSpPr/>
          <p:nvPr/>
        </p:nvCxnSpPr>
        <p:spPr>
          <a:xfrm>
            <a:off x="203200" y="7393305"/>
            <a:ext cx="707961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25425" y="7066280"/>
            <a:ext cx="2481580" cy="321945"/>
          </a:xfrm>
          <a:prstGeom prst="rect">
            <a:avLst/>
          </a:prstGeom>
          <a:noFill/>
        </p:spPr>
        <p:txBody>
          <a:bodyPr wrap="square">
            <a:spAutoFit/>
          </a:bodyPr>
          <a:lstStyle/>
          <a:p>
            <a:pPr>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Features</a:t>
            </a:r>
            <a:endParaRPr lang="en-US" altLang="zh-CN" sz="1400" b="1" kern="100" dirty="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sp>
        <p:nvSpPr>
          <p:cNvPr id="40" name="文本框 39"/>
          <p:cNvSpPr txBox="1"/>
          <p:nvPr/>
        </p:nvSpPr>
        <p:spPr>
          <a:xfrm>
            <a:off x="5999683" y="10293657"/>
            <a:ext cx="1400301" cy="280035"/>
          </a:xfrm>
          <a:prstGeom prst="rect">
            <a:avLst/>
          </a:prstGeom>
          <a:noFill/>
        </p:spPr>
        <p:txBody>
          <a:bodyPr wrap="square" rtlCol="0">
            <a:spAutoFit/>
          </a:bodyPr>
          <a:lstStyle/>
          <a:p>
            <a:r>
              <a:rPr lang="en-US" altLang="zh-CN" sz="1230" b="1" dirty="0">
                <a:solidFill>
                  <a:srgbClr val="C00000"/>
                </a:solidFill>
              </a:rPr>
              <a:t>       400-086-0699</a:t>
            </a:r>
            <a:endParaRPr lang="zh-CN" altLang="en-US" sz="1230" b="1" dirty="0">
              <a:solidFill>
                <a:srgbClr val="C00000"/>
              </a:solidFill>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cxnSp>
        <p:nvCxnSpPr>
          <p:cNvPr id="3" name="直接连接符 2"/>
          <p:cNvCxnSpPr/>
          <p:nvPr/>
        </p:nvCxnSpPr>
        <p:spPr>
          <a:xfrm>
            <a:off x="4098925" y="5858510"/>
            <a:ext cx="313055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099560" y="6731000"/>
            <a:ext cx="3127375" cy="1905"/>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4097655" y="7006590"/>
            <a:ext cx="3129280"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968875" y="5600065"/>
            <a:ext cx="0" cy="1433830"/>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097655" y="6457950"/>
            <a:ext cx="3129280" cy="1905"/>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4097655" y="6182360"/>
            <a:ext cx="3131820" cy="635"/>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099560" y="5580380"/>
            <a:ext cx="3129915" cy="4445"/>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146685" y="10075545"/>
            <a:ext cx="7253605" cy="497840"/>
            <a:chOff x="231" y="15867"/>
            <a:chExt cx="11423" cy="784"/>
          </a:xfrm>
        </p:grpSpPr>
        <p:sp>
          <p:nvSpPr>
            <p:cNvPr id="23" name="文本框 22"/>
            <p:cNvSpPr txBox="1"/>
            <p:nvPr/>
          </p:nvSpPr>
          <p:spPr>
            <a:xfrm>
              <a:off x="231" y="15867"/>
              <a:ext cx="5197" cy="398"/>
            </a:xfrm>
            <a:prstGeom prst="rect">
              <a:avLst/>
            </a:prstGeom>
            <a:noFill/>
          </p:spPr>
          <p:txBody>
            <a:bodyPr wrap="square" rtlCol="0">
              <a:spAutoFit/>
            </a:bodyPr>
            <a:lstStyle/>
            <a:p>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lstStyle/>
            <a:p>
              <a:r>
                <a:rPr lang="en-US" altLang="zh-CN" sz="1230" b="1" dirty="0">
                  <a:solidFill>
                    <a:srgbClr val="C00000"/>
                  </a:solidFill>
                </a:rPr>
                <a:t>     0516-83843888</a:t>
              </a:r>
              <a:endParaRPr lang="zh-CN" altLang="en-US" sz="1230" b="1" dirty="0">
                <a:solidFill>
                  <a:srgbClr val="C00000"/>
                </a:solidFill>
              </a:endParaRPr>
            </a:p>
          </p:txBody>
        </p:sp>
        <p:sp>
          <p:nvSpPr>
            <p:cNvPr id="41" name="文本框 40"/>
            <p:cNvSpPr txBox="1"/>
            <p:nvPr/>
          </p:nvSpPr>
          <p:spPr>
            <a:xfrm>
              <a:off x="8827" y="15867"/>
              <a:ext cx="2827" cy="398"/>
            </a:xfrm>
            <a:prstGeom prst="rect">
              <a:avLst/>
            </a:prstGeom>
            <a:noFill/>
          </p:spPr>
          <p:txBody>
            <a:bodyPr wrap="square" rtlCol="0">
              <a:spAutoFit/>
            </a:bodyPr>
            <a:lstStyle/>
            <a:p>
              <a:r>
                <a:rPr lang="en-US" altLang="zh-CN" sz="1050"/>
                <a:t>              </a:t>
              </a:r>
              <a:r>
                <a:rPr lang="en-US" altLang="zh-CN" sz="1000">
                  <a:latin typeface="+mn-ea"/>
                </a:rPr>
                <a:t>www.firemana.com</a:t>
              </a:r>
              <a:endParaRPr lang="zh-CN" altLang="en-US" sz="1000" dirty="0">
                <a:latin typeface="+mn-ea"/>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911985" y="5335905"/>
            <a:ext cx="299085" cy="175260"/>
            <a:chOff x="1765" y="7941"/>
            <a:chExt cx="471" cy="276"/>
          </a:xfrm>
        </p:grpSpPr>
        <p:pic>
          <p:nvPicPr>
            <p:cNvPr id="37" name="图片 3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42" name="图片 4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pic>
        <p:nvPicPr>
          <p:cNvPr id="10" name="图片 9"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99480" y="5285105"/>
            <a:ext cx="175895" cy="175895"/>
          </a:xfrm>
          <a:prstGeom prst="rect">
            <a:avLst/>
          </a:prstGeom>
        </p:spPr>
      </p:pic>
      <p:pic>
        <p:nvPicPr>
          <p:cNvPr id="17" name="图片 1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0260" y="5293995"/>
            <a:ext cx="175895" cy="175895"/>
          </a:xfrm>
          <a:prstGeom prst="rect">
            <a:avLst/>
          </a:prstGeom>
        </p:spPr>
      </p:pic>
      <p:grpSp>
        <p:nvGrpSpPr>
          <p:cNvPr id="18" name="组合 17"/>
          <p:cNvGrpSpPr/>
          <p:nvPr/>
        </p:nvGrpSpPr>
        <p:grpSpPr>
          <a:xfrm>
            <a:off x="1120775" y="7145020"/>
            <a:ext cx="299085" cy="175260"/>
            <a:chOff x="1765" y="7941"/>
            <a:chExt cx="471" cy="276"/>
          </a:xfrm>
        </p:grpSpPr>
        <p:pic>
          <p:nvPicPr>
            <p:cNvPr id="28" name="图片 27"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pic>
        <p:nvPicPr>
          <p:cNvPr id="2" name="图片 1" descr="2009 拷贝"/>
          <p:cNvPicPr>
            <a:picLocks noChangeAspect="1"/>
          </p:cNvPicPr>
          <p:nvPr/>
        </p:nvPicPr>
        <p:blipFill>
          <a:blip r:embed="rId4"/>
          <a:stretch>
            <a:fillRect/>
          </a:stretch>
        </p:blipFill>
        <p:spPr>
          <a:xfrm>
            <a:off x="930910" y="1675130"/>
            <a:ext cx="6120130" cy="3441065"/>
          </a:xfrm>
          <a:prstGeom prst="rect">
            <a:avLst/>
          </a:prstGeom>
        </p:spPr>
      </p:pic>
      <p:sp>
        <p:nvSpPr>
          <p:cNvPr id="19" name="文本框 18"/>
          <p:cNvSpPr txBox="1"/>
          <p:nvPr/>
        </p:nvSpPr>
        <p:spPr>
          <a:xfrm>
            <a:off x="4091305" y="5516880"/>
            <a:ext cx="3315970" cy="1565910"/>
          </a:xfrm>
          <a:prstGeom prst="rect">
            <a:avLst/>
          </a:prstGeom>
          <a:noFill/>
        </p:spPr>
        <p:txBody>
          <a:bodyPr wrap="square" rtlCol="0">
            <a:spAutoFit/>
          </a:bodyPr>
          <a:lstStyle/>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Model                </a:t>
            </a:r>
            <a:r>
              <a:rPr altLang="zh-CN" sz="1000" dirty="0">
                <a:latin typeface="Times New Roman" panose="02020603050405020304" pitchFamily="18" charset="0"/>
                <a:ea typeface="宋体" panose="02010600030101010101" pitchFamily="2" charset="-122"/>
                <a:cs typeface="Times New Roman" panose="02020603050405020304" pitchFamily="18" charset="0"/>
              </a:rPr>
              <a:t>PX02009</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Dimension         </a:t>
            </a:r>
            <a:r>
              <a:rPr altLang="zh-CN" sz="1000" dirty="0">
                <a:latin typeface="Times New Roman" panose="02020603050405020304" pitchFamily="18" charset="0"/>
                <a:ea typeface="宋体" panose="02010600030101010101" pitchFamily="2" charset="-122"/>
                <a:cs typeface="Times New Roman" panose="02020603050405020304" pitchFamily="18" charset="0"/>
              </a:rPr>
              <a:t>2010(W)×1200(D)×2150(H)mm</a:t>
            </a:r>
            <a:r>
              <a:rPr altLang="zh-CN" sz="1000" dirty="0">
                <a:latin typeface="Times New Roman" panose="02020603050405020304" pitchFamily="18" charset="0"/>
                <a:ea typeface="宋体" panose="02010600030101010101" pitchFamily="2" charset="-122"/>
                <a:cs typeface="Times New Roman" panose="02020603050405020304" pitchFamily="18" charset="0"/>
              </a:rPr>
              <a:t>  </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Power Supply    </a:t>
            </a:r>
            <a:r>
              <a:rPr altLang="zh-CN" sz="1000" dirty="0">
                <a:latin typeface="Times New Roman" panose="02020603050405020304" pitchFamily="18" charset="0"/>
                <a:ea typeface="宋体" panose="02010600030101010101" pitchFamily="2" charset="-122"/>
                <a:cs typeface="Times New Roman" panose="02020603050405020304" pitchFamily="18" charset="0"/>
              </a:rPr>
              <a:t>AC220V,5A</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Weight               APPR.</a:t>
            </a:r>
            <a:r>
              <a:rPr altLang="zh-CN" sz="1000" dirty="0">
                <a:latin typeface="Times New Roman" panose="02020603050405020304" pitchFamily="18" charset="0"/>
                <a:ea typeface="宋体" panose="02010600030101010101" pitchFamily="2" charset="-122"/>
                <a:cs typeface="Times New Roman" panose="02020603050405020304" pitchFamily="18" charset="0"/>
              </a:rPr>
              <a:t> </a:t>
            </a:r>
            <a:r>
              <a:rPr lang="en-US" sz="1000" dirty="0">
                <a:latin typeface="Times New Roman" panose="02020603050405020304" pitchFamily="18" charset="0"/>
                <a:ea typeface="宋体" panose="02010600030101010101" pitchFamily="2" charset="-122"/>
                <a:cs typeface="Times New Roman" panose="02020603050405020304" pitchFamily="18" charset="0"/>
              </a:rPr>
              <a:t>15</a:t>
            </a:r>
            <a:r>
              <a:rPr altLang="zh-CN" sz="1000" dirty="0">
                <a:latin typeface="Times New Roman" panose="02020603050405020304" pitchFamily="18" charset="0"/>
                <a:ea typeface="宋体" panose="02010600030101010101" pitchFamily="2" charset="-122"/>
                <a:cs typeface="Times New Roman" panose="02020603050405020304" pitchFamily="18" charset="0"/>
              </a:rPr>
              <a:t>0kg</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rPr>
              <a:t>Gas Source        </a:t>
            </a:r>
            <a:r>
              <a:rPr sz="1000" dirty="0">
                <a:latin typeface="Times New Roman" panose="02020603050405020304" pitchFamily="18" charset="0"/>
                <a:ea typeface="宋体" panose="02010600030101010101" pitchFamily="2" charset="-122"/>
                <a:cs typeface="Times New Roman" panose="02020603050405020304" pitchFamily="18" charset="0"/>
              </a:rPr>
              <a:t>Methane with purity above 98%</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34385" cy="1822450"/>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HUMBOLDT Tyrell fire source, inner diameter 9.5±0.3mm, in accordance with ASTM D5025 standard</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burner is installed on the sliding seat, which can realize the automatic adjustment of various angles through the motor, and the automatic completion of multiple flame shocks.</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High pressure pulse automatic ignition, ignition stability and reliability, high security</a:t>
            </a:r>
            <a:endParaRPr lang="en-US"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1" name="文本框 20"/>
          <p:cNvSpPr txBox="1"/>
          <p:nvPr/>
        </p:nvSpPr>
        <p:spPr>
          <a:xfrm>
            <a:off x="3636645" y="1357630"/>
            <a:ext cx="3668395" cy="1822450"/>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Programmable logic controller (PLC)+ touch screen control, can realize automatic control/detection/calculation/data storage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Test time, fire time can be set by oneself, software automatic timing</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Linear combustion rate (V) calculated by PLC, data displayed and saved by touch screen</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Optional 500W flame calibration kit, imported brand thermocouple measurement accuracy ±0.1℃, can automatically generate calibration curve and determine.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398"/>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321945"/>
            <a:chOff x="441" y="10524"/>
            <a:chExt cx="3908" cy="507"/>
          </a:xfrm>
        </p:grpSpPr>
        <p:sp>
          <p:nvSpPr>
            <p:cNvPr id="31" name="文本框 30"/>
            <p:cNvSpPr txBox="1"/>
            <p:nvPr/>
          </p:nvSpPr>
          <p:spPr>
            <a:xfrm>
              <a:off x="441" y="10524"/>
              <a:ext cx="3908" cy="507"/>
            </a:xfrm>
            <a:prstGeom prst="rect">
              <a:avLst/>
            </a:prstGeom>
            <a:noFill/>
          </p:spPr>
          <p:txBody>
            <a:bodyPr wrap="square">
              <a:spAutoFit/>
            </a:bodyPr>
            <a:p>
              <a:pPr algn="l">
                <a:lnSpc>
                  <a:spcPts val="1800"/>
                </a:lnSpc>
              </a:pPr>
              <a:r>
                <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9" y="10652"/>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60" y="10644"/>
              <a:ext cx="277" cy="277"/>
            </a:xfrm>
            <a:prstGeom prst="rect">
              <a:avLst/>
            </a:prstGeom>
          </p:spPr>
        </p:pic>
      </p:gr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3267</Words>
  <Application>WPS 演示</Application>
  <PresentationFormat>自定义</PresentationFormat>
  <Paragraphs>66</Paragraphs>
  <Slides>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vt:i4>
      </vt:variant>
    </vt:vector>
  </HeadingPairs>
  <TitlesOfParts>
    <vt:vector size="14" baseType="lpstr">
      <vt:lpstr>Arial</vt:lpstr>
      <vt:lpstr>宋体</vt:lpstr>
      <vt:lpstr>Wingdings</vt:lpstr>
      <vt:lpstr>Times New Roman</vt:lpstr>
      <vt:lpstr>Wingdings</vt:lpstr>
      <vt:lpstr>Calibri</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127</cp:revision>
  <dcterms:created xsi:type="dcterms:W3CDTF">2022-04-06T05:39:00Z</dcterms:created>
  <dcterms:modified xsi:type="dcterms:W3CDTF">2022-06-14T01:07:36Z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A3023A16EC2F49038F935DC7BC2AA928</vt:lpwstr>
  </property>
  <property fmtid="{D5CDD505-2E9C-101B-9397-08002B2CF9AE}" pid="3" name="KSOProductBuildVer">
    <vt:lpwstr>2052-11.1.0.11744</vt:lpwstr>
  </property>
</Properties>
</file>