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7" r:id="rId3"/>
    <p:sldId id="258" r:id="rId4"/>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sv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019 拷贝"/>
          <p:cNvPicPr>
            <a:picLocks noChangeAspect="1"/>
          </p:cNvPicPr>
          <p:nvPr/>
        </p:nvPicPr>
        <p:blipFill>
          <a:blip r:embed="rId1"/>
          <a:stretch>
            <a:fillRect/>
          </a:stretch>
        </p:blipFill>
        <p:spPr>
          <a:xfrm>
            <a:off x="1064260" y="1447165"/>
            <a:ext cx="5621020" cy="3157220"/>
          </a:xfrm>
          <a:prstGeom prst="rect">
            <a:avLst/>
          </a:prstGeom>
        </p:spPr>
      </p:pic>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46685" y="788035"/>
            <a:ext cx="5062220" cy="368300"/>
          </a:xfrm>
          <a:prstGeom prst="rect">
            <a:avLst/>
          </a:prstGeom>
          <a:noFill/>
        </p:spPr>
        <p:txBody>
          <a:bodyPr wrap="square" rtlCol="0">
            <a:spAutoFit/>
          </a:bodyPr>
          <a:p>
            <a:pPr algn="l"/>
            <a:r>
              <a:rPr lang="zh-CN" altLang="en-US" sz="1800" b="1" dirty="0">
                <a:latin typeface="Times New Roman" panose="02020603050405020304" pitchFamily="18" charset="0"/>
                <a:ea typeface="宋体" panose="02010600030101010101" pitchFamily="2" charset="-122"/>
                <a:cs typeface="Times New Roman" panose="02020603050405020304" pitchFamily="18" charset="0"/>
              </a:rPr>
              <a:t>Wire </a:t>
            </a:r>
            <a:r>
              <a:rPr lang="en-US" altLang="zh-CN" sz="1800" b="1"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1800" b="1" dirty="0">
                <a:latin typeface="Times New Roman" panose="02020603050405020304" pitchFamily="18" charset="0"/>
                <a:ea typeface="宋体" panose="02010600030101010101" pitchFamily="2" charset="-122"/>
                <a:cs typeface="Times New Roman" panose="02020603050405020304" pitchFamily="18" charset="0"/>
              </a:rPr>
              <a:t>nd </a:t>
            </a:r>
            <a:r>
              <a:rPr lang="en-US" altLang="zh-CN" sz="1800" b="1"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sz="1800" b="1" dirty="0">
                <a:latin typeface="Times New Roman" panose="02020603050405020304" pitchFamily="18" charset="0"/>
                <a:ea typeface="宋体" panose="02010600030101010101" pitchFamily="2" charset="-122"/>
                <a:cs typeface="Times New Roman" panose="02020603050405020304" pitchFamily="18" charset="0"/>
              </a:rPr>
              <a:t>able </a:t>
            </a:r>
            <a:r>
              <a:rPr lang="en-US" altLang="zh-CN" sz="1800" b="1"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1800" b="1" dirty="0">
                <a:latin typeface="Times New Roman" panose="02020603050405020304" pitchFamily="18" charset="0"/>
                <a:ea typeface="宋体" panose="02010600030101010101" pitchFamily="2" charset="-122"/>
                <a:cs typeface="Times New Roman" panose="02020603050405020304" pitchFamily="18" charset="0"/>
              </a:rPr>
              <a:t>ire </a:t>
            </a:r>
            <a:r>
              <a:rPr lang="en-US" altLang="zh-CN" sz="1800" b="1" dirty="0">
                <a:latin typeface="Times New Roman" panose="02020603050405020304" pitchFamily="18" charset="0"/>
                <a:ea typeface="宋体" panose="02010600030101010101" pitchFamily="2" charset="-122"/>
                <a:cs typeface="Times New Roman" panose="02020603050405020304" pitchFamily="18" charset="0"/>
              </a:rPr>
              <a:t>R</a:t>
            </a:r>
            <a:r>
              <a:rPr lang="zh-CN" altLang="en-US" sz="1800" b="1" dirty="0">
                <a:latin typeface="Times New Roman" panose="02020603050405020304" pitchFamily="18" charset="0"/>
                <a:ea typeface="宋体" panose="02010600030101010101" pitchFamily="2" charset="-122"/>
                <a:cs typeface="Times New Roman" panose="02020603050405020304" pitchFamily="18" charset="0"/>
              </a:rPr>
              <a:t>esistance </a:t>
            </a:r>
            <a:r>
              <a:rPr lang="en-US" altLang="zh-CN" sz="1800" b="1"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1800" b="1" dirty="0">
                <a:latin typeface="Times New Roman" panose="02020603050405020304" pitchFamily="18" charset="0"/>
                <a:ea typeface="宋体" panose="02010600030101010101" pitchFamily="2" charset="-122"/>
                <a:cs typeface="Times New Roman" panose="02020603050405020304" pitchFamily="18" charset="0"/>
              </a:rPr>
              <a:t>ester</a:t>
            </a:r>
            <a:endParaRPr lang="zh-CN" altLang="en-US" sz="18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92405" y="1128395"/>
            <a:ext cx="7215505" cy="283210"/>
          </a:xfrm>
          <a:prstGeom prst="rect">
            <a:avLst/>
          </a:prstGeom>
          <a:noFill/>
        </p:spPr>
        <p:txBody>
          <a:bodyPr wrap="square" rtlCol="0">
            <a:spAutoFit/>
          </a:bodyPr>
          <a:p>
            <a:pPr algn="l" fontAlgn="auto">
              <a:lnSpc>
                <a:spcPts val="1500"/>
              </a:lnSpc>
            </a:pPr>
            <a:r>
              <a:rPr lang="en-US" sz="1000" dirty="0">
                <a:effectLst/>
                <a:latin typeface="宋体" panose="02010600030101010101" pitchFamily="2" charset="-122"/>
                <a:ea typeface="宋体" panose="02010600030101010101" pitchFamily="2" charset="-122"/>
                <a:cs typeface="MicrosoftYaHei"/>
              </a:rPr>
              <a:t> </a:t>
            </a:r>
            <a:r>
              <a:rPr lang="en-US" sz="1000" dirty="0">
                <a:effectLst/>
                <a:latin typeface="Times New Roman" panose="02020603050405020304" pitchFamily="18" charset="0"/>
                <a:ea typeface="宋体" panose="02010600030101010101" pitchFamily="2" charset="-122"/>
                <a:cs typeface="Times New Roman" panose="02020603050405020304" pitchFamily="18" charset="0"/>
              </a:rPr>
              <a:t>   </a:t>
            </a:r>
            <a:r>
              <a:rPr sz="1000" dirty="0">
                <a:effectLst/>
                <a:latin typeface="Times New Roman" panose="02020603050405020304" pitchFamily="18" charset="0"/>
                <a:ea typeface="宋体" panose="02010600030101010101" pitchFamily="2" charset="-122"/>
                <a:cs typeface="Times New Roman" panose="02020603050405020304" pitchFamily="18" charset="0"/>
              </a:rPr>
              <a:t>The test apparatus is used to test the circuit integrity of cables exposed to flame when the flame temperature reaches at least 750℃.</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327025" y="7263765"/>
            <a:ext cx="3334385" cy="2784475"/>
          </a:xfrm>
          <a:prstGeom prst="rect">
            <a:avLst/>
          </a:prstGeom>
          <a:noFill/>
        </p:spPr>
        <p:txBody>
          <a:bodyPr wrap="square">
            <a:spAutoFit/>
          </a:bodyPr>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Steel structure</a:t>
            </a:r>
            <a:r>
              <a:rPr lang="en-US" sz="1000" dirty="0">
                <a:effectLst/>
                <a:latin typeface="Times New Roman" panose="02020603050405020304" pitchFamily="18" charset="0"/>
                <a:ea typeface="宋体" panose="02010600030101010101" pitchFamily="2" charset="-122"/>
                <a:cs typeface="Times New Roman" panose="02020603050405020304" pitchFamily="18" charset="0"/>
              </a:rPr>
              <a:t> chamber</a:t>
            </a: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 frame structure, stable, beautiful and generous</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Combustion device and control </a:t>
            </a:r>
            <a:r>
              <a:rPr lang="en-US" sz="1000" dirty="0">
                <a:effectLst/>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 gas distribution cabinet, distribution cabinet separate design, easy to laboratory manipulation, and determine the safety of equipment</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The heat source is a belt propane burner burner with a nominal nozzle length of 500mm</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3 rows of combustion holes are staggered, the average front width of the burner is 15mm, the diameter of the hole is 1.32mm, and the distance between the center of the hole is 3.2mm. A row of guide holes are arranged on both sides of the nozzle plate to keep the flame burning</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429895" y="4991100"/>
            <a:ext cx="3128645" cy="1437640"/>
          </a:xfrm>
          <a:prstGeom prst="rect">
            <a:avLst/>
          </a:prstGeom>
          <a:noFill/>
        </p:spPr>
        <p:txBody>
          <a:bodyPr wrap="square">
            <a:spAutoFit/>
          </a:bodyPr>
          <a:p>
            <a:pPr algn="l" fontAlgn="auto">
              <a:lnSpc>
                <a:spcPts val="1500"/>
              </a:lnSpc>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IEC 60331 Part 11: Tests on cables under fire conditions -- Equipment circuit integrity under fire at a temperature of at least 750℃</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1500"/>
              </a:lnSpc>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IEC 60331 Part 21: Test circuit integrity of cables under fire conditions</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1500"/>
              </a:lnSpc>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rPr>
              <a:t>GB/T 19216: Cable or optical cable line integrity test under flame condition</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413385" y="4605020"/>
            <a:ext cx="3399790" cy="321945"/>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Product Standard</a:t>
            </a:r>
            <a:r>
              <a:rPr lang="en-US" altLang="zh-CN" sz="1400" b="1" kern="100" dirty="0">
                <a:effectLst/>
                <a:latin typeface="宋体" panose="02010600030101010101" pitchFamily="2" charset="-122"/>
                <a:ea typeface="宋体" panose="02010600030101010101" pitchFamily="2" charset="-122"/>
                <a:cs typeface="Arial" panose="020B0604020202020204" pitchFamily="34" charset="0"/>
              </a:rPr>
              <a:t> </a:t>
            </a:r>
            <a:endParaRPr lang="zh-CN" altLang="en-US" sz="1400" kern="100" dirty="0">
              <a:solidFill>
                <a:srgbClr val="FF0000"/>
              </a:solidFill>
              <a:effectLst/>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3813175" y="7258685"/>
            <a:ext cx="3455035" cy="2592070"/>
          </a:xfrm>
          <a:prstGeom prst="rect">
            <a:avLst/>
          </a:prstGeom>
          <a:noFill/>
        </p:spPr>
        <p:txBody>
          <a:bodyPr wrap="square">
            <a:spAutoFit/>
          </a:bodyPr>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Equipped with venturi to fully mix air and gas to meet combustion requirements</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Equipped with brand pressure gauge and pressure regulating valve to adjust gas pressure, equipped with solenoid valve to control gas on and off, to ensure the safety of equipment.</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High voltage pulse automatic ignition, ignition stability, safety and reliability</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The cable sample is supported by two metal rings, the middle length is about 300mm, and other connecting parts are outside the two metal rings. The inner diameter of the metal ring supported by the sample is 150mm, and the ring cross section diameter is 10±2mm</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5" name="直接连接符 24"/>
          <p:cNvCxnSpPr/>
          <p:nvPr/>
        </p:nvCxnSpPr>
        <p:spPr>
          <a:xfrm>
            <a:off x="426085" y="4925060"/>
            <a:ext cx="318325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94640" y="7187565"/>
            <a:ext cx="707961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329565" y="6849745"/>
            <a:ext cx="2481580" cy="321945"/>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Feature</a:t>
            </a:r>
            <a:endParaRPr lang="en-US" altLang="zh-CN" sz="1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398"/>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pic>
        <p:nvPicPr>
          <p:cNvPr id="29" name="图片 28"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4610" y="6939280"/>
            <a:ext cx="175895" cy="175895"/>
          </a:xfrm>
          <a:prstGeom prst="rect">
            <a:avLst/>
          </a:prstGeom>
        </p:spPr>
      </p:pic>
      <p:pic>
        <p:nvPicPr>
          <p:cNvPr id="32" name="图片 31"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1420" y="6941820"/>
            <a:ext cx="175895" cy="175895"/>
          </a:xfrm>
          <a:prstGeom prst="rect">
            <a:avLst/>
          </a:prstGeom>
        </p:spPr>
      </p:pic>
      <p:grpSp>
        <p:nvGrpSpPr>
          <p:cNvPr id="36" name="组合 35"/>
          <p:cNvGrpSpPr/>
          <p:nvPr/>
        </p:nvGrpSpPr>
        <p:grpSpPr>
          <a:xfrm>
            <a:off x="1911985" y="4683125"/>
            <a:ext cx="299085" cy="175260"/>
            <a:chOff x="1765" y="7941"/>
            <a:chExt cx="471" cy="276"/>
          </a:xfrm>
        </p:grpSpPr>
        <p:pic>
          <p:nvPicPr>
            <p:cNvPr id="37" name="图片 36"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5" y="7941"/>
              <a:ext cx="277" cy="277"/>
            </a:xfrm>
            <a:prstGeom prst="rect">
              <a:avLst/>
            </a:prstGeom>
          </p:spPr>
        </p:pic>
        <p:pic>
          <p:nvPicPr>
            <p:cNvPr id="42" name="图片 41"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0" y="7941"/>
              <a:ext cx="277" cy="277"/>
            </a:xfrm>
            <a:prstGeom prst="rect">
              <a:avLst/>
            </a:prstGeom>
          </p:spPr>
        </p:pic>
      </p:grpSp>
      <p:sp>
        <p:nvSpPr>
          <p:cNvPr id="52" name="文本框 51"/>
          <p:cNvSpPr txBox="1"/>
          <p:nvPr/>
        </p:nvSpPr>
        <p:spPr>
          <a:xfrm>
            <a:off x="4106545" y="4605655"/>
            <a:ext cx="3843020" cy="321945"/>
          </a:xfrm>
          <a:prstGeom prst="rect">
            <a:avLst/>
          </a:prstGeom>
          <a:noFill/>
        </p:spPr>
        <p:txBody>
          <a:bodyPr wrap="square">
            <a:spAutoFit/>
          </a:bodyPr>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Product Parameter</a:t>
            </a:r>
            <a:endParaRPr lang="en-US" altLang="zh-CN" sz="1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2" name="文本框 61"/>
          <p:cNvSpPr txBox="1"/>
          <p:nvPr/>
        </p:nvSpPr>
        <p:spPr>
          <a:xfrm>
            <a:off x="4091305" y="4919980"/>
            <a:ext cx="3169285" cy="274955"/>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cxnSp>
        <p:nvCxnSpPr>
          <p:cNvPr id="49" name="直接连接符 48"/>
          <p:cNvCxnSpPr/>
          <p:nvPr/>
        </p:nvCxnSpPr>
        <p:spPr>
          <a:xfrm>
            <a:off x="4739640" y="5463540"/>
            <a:ext cx="252031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rot="0">
            <a:off x="5874385" y="4684395"/>
            <a:ext cx="302895" cy="174625"/>
            <a:chOff x="1765" y="7941"/>
            <a:chExt cx="471" cy="276"/>
          </a:xfrm>
        </p:grpSpPr>
        <p:pic>
          <p:nvPicPr>
            <p:cNvPr id="56" name="图片 55"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5" y="7941"/>
              <a:ext cx="277" cy="277"/>
            </a:xfrm>
            <a:prstGeom prst="rect">
              <a:avLst/>
            </a:prstGeom>
          </p:spPr>
        </p:pic>
        <p:pic>
          <p:nvPicPr>
            <p:cNvPr id="57" name="图片 56" descr="32303230323035363b32303231313635393bbaecc9abcff2d3d2bcfdcdb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0" y="7941"/>
              <a:ext cx="277" cy="277"/>
            </a:xfrm>
            <a:prstGeom prst="rect">
              <a:avLst/>
            </a:prstGeom>
          </p:spPr>
        </p:pic>
      </p:grpSp>
      <p:sp>
        <p:nvSpPr>
          <p:cNvPr id="58" name="文本框 57"/>
          <p:cNvSpPr txBox="1"/>
          <p:nvPr/>
        </p:nvSpPr>
        <p:spPr>
          <a:xfrm>
            <a:off x="4099560" y="6271895"/>
            <a:ext cx="3169285" cy="274955"/>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59" name="文本框 58"/>
          <p:cNvSpPr txBox="1"/>
          <p:nvPr/>
        </p:nvSpPr>
        <p:spPr>
          <a:xfrm>
            <a:off x="4100195" y="5724525"/>
            <a:ext cx="316992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cxnSp>
        <p:nvCxnSpPr>
          <p:cNvPr id="63" name="直接连接符 62"/>
          <p:cNvCxnSpPr/>
          <p:nvPr/>
        </p:nvCxnSpPr>
        <p:spPr>
          <a:xfrm flipV="1">
            <a:off x="4100195" y="5999480"/>
            <a:ext cx="3169920" cy="635"/>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a:off x="4739640" y="4908550"/>
            <a:ext cx="3810" cy="1918335"/>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090670" y="5187950"/>
            <a:ext cx="316293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091305" y="4918710"/>
            <a:ext cx="3171190"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4080510" y="4851400"/>
            <a:ext cx="3479165" cy="2021205"/>
          </a:xfrm>
          <a:prstGeom prst="rect">
            <a:avLst/>
          </a:prstGeom>
          <a:noFill/>
        </p:spPr>
        <p:txBody>
          <a:bodyPr wrap="square" rtlCol="0">
            <a:spAutoFit/>
          </a:bodyPr>
          <a:p>
            <a:pPr algn="l" fontAlgn="auto">
              <a:lnSpc>
                <a:spcPts val="2150"/>
              </a:lnSpc>
            </a:pPr>
            <a:r>
              <a:rPr lang="en-US" altLang="zh-CN" sz="9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t>
            </a:r>
            <a:r>
              <a:rPr lang="en-US" altLang="zh-CN" sz="9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odel            </a:t>
            </a:r>
            <a:r>
              <a:rPr lang="en-US" altLang="zh-CN" sz="900" dirty="0">
                <a:effectLst/>
                <a:latin typeface="Times New Roman" panose="02020603050405020304" pitchFamily="18" charset="0"/>
                <a:ea typeface="宋体" panose="02010600030101010101" pitchFamily="2" charset="-122"/>
                <a:cs typeface="Times New Roman" panose="02020603050405020304" pitchFamily="18" charset="0"/>
              </a:rPr>
              <a:t>PX02019</a:t>
            </a:r>
            <a:endParaRPr lang="en-US" altLang="zh-CN" sz="9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150"/>
              </a:lnSpc>
            </a:pPr>
            <a:r>
              <a:rPr lang="en-US" altLang="zh-CN" sz="900" dirty="0">
                <a:latin typeface="Times New Roman" panose="02020603050405020304" pitchFamily="18" charset="0"/>
                <a:ea typeface="宋体" panose="02010600030101010101" pitchFamily="2" charset="-122"/>
                <a:cs typeface="Times New Roman" panose="02020603050405020304" pitchFamily="18" charset="0"/>
              </a:rPr>
              <a:t>                       Equipment</a:t>
            </a:r>
            <a:r>
              <a:rPr lang="zh-CN" altLang="en-US" sz="900" dirty="0">
                <a:latin typeface="Times New Roman" panose="02020603050405020304" pitchFamily="18" charset="0"/>
                <a:ea typeface="宋体" panose="02010600030101010101" pitchFamily="2" charset="-122"/>
                <a:cs typeface="Times New Roman" panose="02020603050405020304" pitchFamily="18" charset="0"/>
              </a:rPr>
              <a:t>：</a:t>
            </a:r>
            <a:r>
              <a:rPr altLang="zh-CN" sz="900" dirty="0">
                <a:latin typeface="Times New Roman" panose="02020603050405020304" pitchFamily="18" charset="0"/>
                <a:ea typeface="宋体" panose="02010600030101010101" pitchFamily="2" charset="-122"/>
                <a:cs typeface="Times New Roman" panose="02020603050405020304" pitchFamily="18" charset="0"/>
              </a:rPr>
              <a:t>1,600(W)×850(D)×1,650(H)mm</a:t>
            </a:r>
            <a:endParaRPr altLang="zh-CN" sz="9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150"/>
              </a:lnSpc>
            </a:pPr>
            <a:r>
              <a:rPr lang="en-US" altLang="zh-CN" sz="900" dirty="0">
                <a:latin typeface="Times New Roman" panose="02020603050405020304" pitchFamily="18" charset="0"/>
                <a:ea typeface="宋体" panose="02010600030101010101" pitchFamily="2" charset="-122"/>
                <a:cs typeface="Times New Roman" panose="02020603050405020304" pitchFamily="18" charset="0"/>
              </a:rPr>
              <a:t>                      Console</a:t>
            </a:r>
            <a:r>
              <a:rPr lang="zh-CN" altLang="zh-CN" sz="900" dirty="0">
                <a:latin typeface="Times New Roman" panose="02020603050405020304" pitchFamily="18" charset="0"/>
                <a:ea typeface="宋体" panose="02010600030101010101" pitchFamily="2" charset="-122"/>
                <a:cs typeface="Times New Roman" panose="02020603050405020304" pitchFamily="18" charset="0"/>
              </a:rPr>
              <a:t>：</a:t>
            </a:r>
            <a:r>
              <a:rPr altLang="zh-CN" sz="900" dirty="0">
                <a:latin typeface="Times New Roman" panose="02020603050405020304" pitchFamily="18" charset="0"/>
                <a:ea typeface="宋体" panose="02010600030101010101" pitchFamily="2" charset="-122"/>
                <a:cs typeface="Times New Roman" panose="02020603050405020304" pitchFamily="18" charset="0"/>
              </a:rPr>
              <a:t>600(W)×750(D)×1,200(H)mm</a:t>
            </a:r>
            <a:endParaRPr altLang="zh-CN" sz="9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150"/>
              </a:lnSpc>
            </a:pPr>
            <a:r>
              <a:rPr lang="en-US" altLang="zh-CN" sz="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Power Supply  </a:t>
            </a:r>
            <a:r>
              <a:rPr lang="en-US"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AC 380V 3-phase, 50/60Hz, 30A  </a:t>
            </a:r>
            <a:endParaRPr lang="en-US" altLang="zh-CN" sz="9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2150"/>
              </a:lnSpc>
            </a:pPr>
            <a:r>
              <a:rPr lang="en-US" sz="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Weight</a:t>
            </a:r>
            <a:r>
              <a:rPr lang="en-US" altLang="zh-CN" sz="9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APPR.10</a:t>
            </a:r>
            <a:r>
              <a:rPr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0kg</a:t>
            </a:r>
            <a:endParaRPr altLang="zh-CN" sz="9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2150"/>
              </a:lnSpc>
            </a:pP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Exhaust        </a:t>
            </a:r>
            <a:r>
              <a:rPr lang="en-US" altLang="zh-CN" sz="900" dirty="0">
                <a:latin typeface="Times New Roman" panose="02020603050405020304" pitchFamily="18" charset="0"/>
                <a:ea typeface="宋体" panose="02010600030101010101" pitchFamily="2" charset="-122"/>
                <a:cs typeface="Times New Roman" panose="02020603050405020304" pitchFamily="18" charset="0"/>
                <a:sym typeface="+mn-ea"/>
              </a:rPr>
              <a:t>Minimum</a:t>
            </a:r>
            <a:r>
              <a:rPr lang="zh-CN" altLang="en-US" sz="900" dirty="0">
                <a:latin typeface="Times New Roman" panose="02020603050405020304" pitchFamily="18" charset="0"/>
                <a:ea typeface="宋体" panose="02010600030101010101" pitchFamily="2" charset="-122"/>
                <a:cs typeface="Times New Roman" panose="02020603050405020304" pitchFamily="18" charset="0"/>
                <a:sym typeface="+mn-ea"/>
              </a:rPr>
              <a:t> 15㎥/min</a:t>
            </a:r>
            <a:endParaRPr lang="zh-CN" altLang="en-US" sz="9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2150"/>
              </a:lnSpc>
            </a:pPr>
            <a:r>
              <a:rPr lang="en-US" sz="900" dirty="0">
                <a:latin typeface="Times New Roman" panose="02020603050405020304" pitchFamily="18" charset="0"/>
                <a:ea typeface="宋体" panose="02010600030101010101" pitchFamily="2" charset="-122"/>
                <a:cs typeface="Times New Roman" panose="02020603050405020304" pitchFamily="18" charset="0"/>
                <a:sym typeface="+mn-ea"/>
              </a:rPr>
              <a:t>Tools           </a:t>
            </a:r>
            <a:r>
              <a:rPr sz="900" dirty="0">
                <a:latin typeface="Times New Roman" panose="02020603050405020304" pitchFamily="18" charset="0"/>
                <a:ea typeface="宋体" panose="02010600030101010101" pitchFamily="2" charset="-122"/>
                <a:cs typeface="Times New Roman" panose="02020603050405020304" pitchFamily="18" charset="0"/>
                <a:sym typeface="+mn-ea"/>
              </a:rPr>
              <a:t>Vacuum cleaners, computers, compressed gas, propane gas </a:t>
            </a:r>
            <a:endParaRPr lang="zh-CN" altLang="en-US" sz="9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73" name="直接连接符 72"/>
          <p:cNvCxnSpPr/>
          <p:nvPr/>
        </p:nvCxnSpPr>
        <p:spPr>
          <a:xfrm>
            <a:off x="4106545" y="6271895"/>
            <a:ext cx="316293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100195" y="5724525"/>
            <a:ext cx="3169920" cy="762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080510" y="5333365"/>
            <a:ext cx="699770" cy="229870"/>
          </a:xfrm>
          <a:prstGeom prst="rect">
            <a:avLst/>
          </a:prstGeom>
          <a:noFill/>
        </p:spPr>
        <p:txBody>
          <a:bodyPr wrap="square" rtlCol="0">
            <a:spAutoFit/>
          </a:bodyPr>
          <a:p>
            <a:r>
              <a:rPr lang="en-US" altLang="zh-CN" sz="900">
                <a:latin typeface="Times New Roman" panose="02020603050405020304" pitchFamily="18" charset="0"/>
                <a:ea typeface="宋体" panose="02010600030101010101" pitchFamily="2" charset="-122"/>
                <a:cs typeface="Times New Roman" panose="02020603050405020304" pitchFamily="18" charset="0"/>
              </a:rPr>
              <a:t>Dimension  </a:t>
            </a:r>
            <a:endParaRPr lang="en-US" altLang="zh-CN" sz="90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78" name="直接连接符 77"/>
          <p:cNvCxnSpPr/>
          <p:nvPr/>
        </p:nvCxnSpPr>
        <p:spPr>
          <a:xfrm>
            <a:off x="4099560" y="6271895"/>
            <a:ext cx="316293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4099560" y="6826885"/>
            <a:ext cx="3166110"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4099560" y="6544945"/>
            <a:ext cx="317055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88995" cy="2399665"/>
          </a:xfrm>
          <a:prstGeom prst="rect">
            <a:avLst/>
          </a:prstGeom>
          <a:noFill/>
        </p:spPr>
        <p:txBody>
          <a:bodyPr wrap="square">
            <a:spAutoFit/>
          </a:bodyPr>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The position of burner burner is not less than 200mm away from the bottom of the combustion box, and the height of the burner can be adjusted up and down to meet the sample test requirements of different wire diameters, and the distance from the box wall is not less than 300mm</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The lower end of the burner burner horizontal wheelbase cable sample is 70±10mm, and the vertical axis of the burner burner vertical wheelbase cable is about 45mm</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altLang="zh-CN" sz="1000" dirty="0">
                <a:effectLst/>
                <a:latin typeface="Times New Roman" panose="02020603050405020304" pitchFamily="18" charset="0"/>
                <a:ea typeface="宋体" panose="02010600030101010101" pitchFamily="2" charset="-122"/>
                <a:cs typeface="Times New Roman" panose="02020603050405020304" pitchFamily="18" charset="0"/>
                <a:sym typeface="+mn-ea"/>
              </a:rPr>
              <a:t>MFC or high-precision rotor flowmeter can be equipped according to customer's requirements to provide gas and combustion air to the blowtorch</a:t>
            </a:r>
            <a:endParaRPr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696"/>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pPr algn="l"/>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553085"/>
            <a:chOff x="441" y="10524"/>
            <a:chExt cx="3908" cy="871"/>
          </a:xfrm>
        </p:grpSpPr>
        <p:sp>
          <p:nvSpPr>
            <p:cNvPr id="31" name="文本框 30"/>
            <p:cNvSpPr txBox="1"/>
            <p:nvPr/>
          </p:nvSpPr>
          <p:spPr>
            <a:xfrm>
              <a:off x="441" y="10524"/>
              <a:ext cx="3908" cy="871"/>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1800"/>
                </a:lnSpc>
              </a:pPr>
              <a:endParaRPr lang="zh-CN" altLang="en-US" sz="1400" b="1" kern="100" dirty="0">
                <a:solidFill>
                  <a:schemeClr val="tx1"/>
                </a:solidFill>
                <a:effectLst/>
                <a:latin typeface="宋体" panose="02010600030101010101" pitchFamily="2" charset="-122"/>
                <a:ea typeface="宋体" panose="02010600030101010101" pitchFamily="2" charset="-122"/>
                <a:cs typeface="Arial" panose="020B0604020202020204" pitchFamily="34"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6" y="10640"/>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4" y="10640"/>
              <a:ext cx="277" cy="277"/>
            </a:xfrm>
            <a:prstGeom prst="rect">
              <a:avLst/>
            </a:prstGeom>
          </p:spPr>
        </p:pic>
      </p:grpSp>
      <p:sp>
        <p:nvSpPr>
          <p:cNvPr id="2" name="文本框 1"/>
          <p:cNvSpPr txBox="1"/>
          <p:nvPr/>
        </p:nvSpPr>
        <p:spPr>
          <a:xfrm flipH="1">
            <a:off x="3736340" y="1400175"/>
            <a:ext cx="3296920" cy="2207260"/>
          </a:xfrm>
          <a:prstGeom prst="rect">
            <a:avLst/>
          </a:prstGeom>
          <a:noFill/>
        </p:spPr>
        <p:txBody>
          <a:bodyPr wrap="square">
            <a:spAutoFit/>
          </a:bodyPr>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Five thermocouples with copper welded ends are used to measure backfire temperature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Programmable controller (PLC) automatic timing, automatic fire extinguishing or early warning of time arrival function</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Computer + professional software control, guided operation, easy to operate safe and reliable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Automatic display of temperature rise data and curve, can query historical data and curve, provide temperature alarm function</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3491</Words>
  <Application>WPS 演示</Application>
  <PresentationFormat>自定义</PresentationFormat>
  <Paragraphs>75</Paragraphs>
  <Slides>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vt:i4>
      </vt:variant>
    </vt:vector>
  </HeadingPairs>
  <TitlesOfParts>
    <vt:vector size="16" baseType="lpstr">
      <vt:lpstr>Arial</vt:lpstr>
      <vt:lpstr>宋体</vt:lpstr>
      <vt:lpstr>Wingdings</vt:lpstr>
      <vt:lpstr>Calibri</vt:lpstr>
      <vt:lpstr>Times New Roman</vt:lpstr>
      <vt:lpstr>MicrosoftYaHei</vt:lpstr>
      <vt:lpstr>Segoe Print</vt:lpstr>
      <vt:lpstr>Wingdings</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140</cp:revision>
  <dcterms:created xsi:type="dcterms:W3CDTF">2022-04-06T05:39:00Z</dcterms:created>
  <dcterms:modified xsi:type="dcterms:W3CDTF">2022-06-14T02:27:45Z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4D7B9FEF751344889FBB346A4A60EEB4</vt:lpwstr>
  </property>
  <property fmtid="{D5CDD505-2E9C-101B-9397-08002B2CF9AE}" pid="3" name="KSOProductBuildVer">
    <vt:lpwstr>2052-11.1.0.11744</vt:lpwstr>
  </property>
</Properties>
</file>