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6" r:id="rId3"/>
    <p:sldId id="257"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文本框 87"/>
          <p:cNvSpPr txBox="1"/>
          <p:nvPr/>
        </p:nvSpPr>
        <p:spPr>
          <a:xfrm>
            <a:off x="241300" y="5782945"/>
            <a:ext cx="310896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87" name="文本框 86"/>
          <p:cNvSpPr txBox="1"/>
          <p:nvPr/>
        </p:nvSpPr>
        <p:spPr>
          <a:xfrm>
            <a:off x="208915" y="4982845"/>
            <a:ext cx="312991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5053049" y="408447"/>
            <a:ext cx="2817114" cy="245110"/>
          </a:xfrm>
          <a:prstGeom prst="rect">
            <a:avLst/>
          </a:prstGeom>
          <a:noFill/>
        </p:spPr>
        <p:txBody>
          <a:bodyPr wrap="square" rtlCol="0">
            <a:spAutoFit/>
          </a:bodyPr>
          <a:lstStyle/>
          <a:p>
            <a:r>
              <a:rPr lang="en-US" altLang="zh-CN" sz="1000" dirty="0">
                <a:latin typeface="宋体" panose="02010600030101010101" pitchFamily="2" charset="-122"/>
                <a:ea typeface="宋体" panose="02010600030101010101" pitchFamily="2" charset="-122"/>
              </a:rPr>
              <a:t>        </a:t>
            </a:r>
            <a:r>
              <a:rPr lang="en-US" altLang="zh-CN" sz="1000" b="1" dirty="0">
                <a:latin typeface="宋体" panose="02010600030101010101" pitchFamily="2" charset="-122"/>
                <a:ea typeface="宋体" panose="02010600030101010101" pitchFamily="2" charset="-122"/>
              </a:rPr>
              <a:t>The Expert In Fire Testing</a:t>
            </a:r>
            <a:endParaRPr lang="zh-CN" altLang="en-US" sz="1000" dirty="0">
              <a:latin typeface="宋体" panose="02010600030101010101" pitchFamily="2" charset="-122"/>
              <a:ea typeface="宋体" panose="02010600030101010101" pitchFamily="2" charset="-122"/>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221615" y="808990"/>
            <a:ext cx="6886575" cy="368300"/>
          </a:xfrm>
          <a:prstGeom prst="rect">
            <a:avLst/>
          </a:prstGeom>
          <a:noFill/>
        </p:spPr>
        <p:txBody>
          <a:bodyPr wrap="square" rtlCol="0">
            <a:spAutoFit/>
          </a:bodyPr>
          <a:lstStyle/>
          <a:p>
            <a:r>
              <a:rPr lang="zh-CN" altLang="en-US" b="1" dirty="0">
                <a:latin typeface="Times New Roman" panose="02020603050405020304" pitchFamily="18" charset="0"/>
                <a:ea typeface="宋体" panose="02010600030101010101" pitchFamily="2" charset="-122"/>
                <a:cs typeface="Times New Roman" panose="02020603050405020304" pitchFamily="18" charset="0"/>
              </a:rPr>
              <a:t>Non</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combustibility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T</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est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urnace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F</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or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B</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uilding </a:t>
            </a:r>
            <a:r>
              <a:rPr lang="en-US" altLang="zh-CN" b="1" dirty="0">
                <a:latin typeface="Times New Roman" panose="02020603050405020304" pitchFamily="18" charset="0"/>
                <a:ea typeface="宋体" panose="02010600030101010101" pitchFamily="2" charset="-122"/>
                <a:cs typeface="Times New Roman" panose="02020603050405020304" pitchFamily="18" charset="0"/>
              </a:rPr>
              <a:t>M</a:t>
            </a:r>
            <a:r>
              <a:rPr lang="zh-CN" altLang="en-US" b="1" dirty="0">
                <a:latin typeface="Times New Roman" panose="02020603050405020304" pitchFamily="18" charset="0"/>
                <a:ea typeface="宋体" panose="02010600030101010101" pitchFamily="2" charset="-122"/>
                <a:cs typeface="Times New Roman" panose="02020603050405020304" pitchFamily="18" charset="0"/>
              </a:rPr>
              <a:t>aterials</a:t>
            </a:r>
            <a:endParaRPr lang="zh-CN" altLang="en-US"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77800" y="1250315"/>
            <a:ext cx="3608070" cy="1245235"/>
          </a:xfrm>
          <a:prstGeom prst="rect">
            <a:avLst/>
          </a:prstGeom>
          <a:noFill/>
        </p:spPr>
        <p:txBody>
          <a:bodyPr wrap="square" rtlCol="0">
            <a:spAutoFit/>
          </a:bodyPr>
          <a:lstStyle/>
          <a:p>
            <a:pPr algn="just" fontAlgn="auto">
              <a:lnSpc>
                <a:spcPts val="1500"/>
              </a:lnSpc>
            </a:pPr>
            <a:r>
              <a:rPr lang="en-US" sz="1000" dirty="0">
                <a:latin typeface="Times New Roman" panose="02020603050405020304" pitchFamily="18" charset="0"/>
                <a:ea typeface="宋体" panose="02010600030101010101" pitchFamily="2" charset="-122"/>
                <a:cs typeface="Times New Roman" panose="02020603050405020304" pitchFamily="18" charset="0"/>
              </a:rPr>
              <a:t>    </a:t>
            </a:r>
            <a:r>
              <a:rPr sz="1000" dirty="0">
                <a:latin typeface="Times New Roman" panose="02020603050405020304" pitchFamily="18" charset="0"/>
                <a:ea typeface="宋体" panose="02010600030101010101" pitchFamily="2" charset="-122"/>
                <a:cs typeface="Times New Roman" panose="02020603050405020304" pitchFamily="18" charset="0"/>
              </a:rPr>
              <a:t>Non-combustibility Test Furnace For Building Materials is used to test the incombustibility of uniform building products and non-uniform building products under 750℃ furnace temperature, suitable for testing the combustion performance of building materials GB8624 grade A fireproof material classification. The equipment can fully meet both GB/T 5464 and ISO 1182 standards.</a:t>
            </a:r>
            <a:endParaRPr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08915" y="7401560"/>
            <a:ext cx="3334385" cy="2592070"/>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Heating furnace for mold forming integral furnace, size φ 75× φ 90×150 (mm); The heating element is imported nickel-chromium resistance belt with thickness of 0.2mm and width of 3mm, with longer service life</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The shell of the furnace is made of 304 stainless steel seamless steel tube, and the heat insulation device is filled between the shell and the furnace body to avoid the shell temperature being too high.</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rPr>
              <a:t>PID temperature regulation mode, the temperature in the furnace can rise to 900°C, when the experimental temperature is 750±5℃, the temperature drift within 10min can be controlled to ≤2℃</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170180" y="3005455"/>
            <a:ext cx="3380105" cy="1437640"/>
          </a:xfrm>
          <a:prstGeom prst="rect">
            <a:avLst/>
          </a:prstGeom>
          <a:noFill/>
        </p:spPr>
        <p:txBody>
          <a:bodyPr wrap="square">
            <a:spAutoFit/>
          </a:bodyPr>
          <a:lstStyle/>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GB/T 5464: Method of test for non-combustibility of building materials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ISO 1182: Fire reaction tests for building products - Non-combustibility tests</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ts val="1500"/>
              </a:lnSpc>
            </a:pPr>
            <a:r>
              <a:rPr lang="zh-CN" altLang="zh-CN" sz="1000" dirty="0">
                <a:latin typeface="Times New Roman" panose="02020603050405020304" pitchFamily="18" charset="0"/>
                <a:ea typeface="宋体" panose="02010600030101010101" pitchFamily="2" charset="-122"/>
                <a:cs typeface="Times New Roman" panose="02020603050405020304" pitchFamily="18" charset="0"/>
              </a:rPr>
              <a:t>BS 476-4-11 Fire tests on building materials and structures-Determination of the incombustibility of materials (optional square hanging basket)</a:t>
            </a:r>
            <a:endParaRPr lang="zh-CN" altLang="zh-CN" sz="10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13995" y="2614930"/>
            <a:ext cx="339979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557905" y="7384415"/>
            <a:ext cx="3668395" cy="2592070"/>
          </a:xfrm>
          <a:prstGeom prst="rect">
            <a:avLst/>
          </a:prstGeom>
          <a:noFill/>
        </p:spPr>
        <p:txBody>
          <a:bodyPr wrap="square">
            <a:spAutoFit/>
          </a:bodyPr>
          <a:lstStyle/>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sample cage is made of high temperature resistant stainless steel and can be equipped with heat resistant steel wire for loose material testing</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insertion mechanism is composed of stainless steel tubes with an inner diameter of 4mm, which can be smoothly inserted into the test position of the furnace core and positioned. The sample cage mounting mechanism can be smoothly loaded and unloaded and can fix the cage body not falling</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Equipped with two type K thermocouple for testing the sample center electric temperature and surface temperature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top observation mirror is optional to facilitate the user to observe the combustion state of the sample in the furnace.</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210820" y="2985135"/>
            <a:ext cx="320230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219710" y="4610735"/>
            <a:ext cx="3795395" cy="321945"/>
          </a:xfrm>
          <a:prstGeom prst="rect">
            <a:avLst/>
          </a:prstGeom>
          <a:noFill/>
        </p:spPr>
        <p:txBody>
          <a:bodyPr wrap="square">
            <a:spAutoFit/>
          </a:bodyPr>
          <a:lstStyle/>
          <a:p>
            <a:pPr algn="l">
              <a:lnSpc>
                <a:spcPts val="1800"/>
              </a:lnSpc>
            </a:pPr>
            <a:r>
              <a:rPr lang="zh-CN"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Parameters</a:t>
            </a: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cxnSp>
        <p:nvCxnSpPr>
          <p:cNvPr id="30" name="直接连接符 29"/>
          <p:cNvCxnSpPr/>
          <p:nvPr/>
        </p:nvCxnSpPr>
        <p:spPr>
          <a:xfrm>
            <a:off x="147955" y="7295515"/>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170180" y="6968490"/>
            <a:ext cx="2481580" cy="321945"/>
          </a:xfrm>
          <a:prstGeom prst="rect">
            <a:avLst/>
          </a:prstGeom>
          <a:noFill/>
        </p:spPr>
        <p:txBody>
          <a:bodyPr wrap="square">
            <a:spAutoFit/>
          </a:bodyPr>
          <a:lstStyle/>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Features</a:t>
            </a:r>
            <a:endParaRPr lang="en-US" altLang="zh-CN" sz="1400" b="1" kern="1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p:txBody>
      </p:sp>
      <p:sp>
        <p:nvSpPr>
          <p:cNvPr id="40" name="文本框 39"/>
          <p:cNvSpPr txBox="1"/>
          <p:nvPr/>
        </p:nvSpPr>
        <p:spPr>
          <a:xfrm>
            <a:off x="5999683" y="10293657"/>
            <a:ext cx="1400301" cy="280035"/>
          </a:xfrm>
          <a:prstGeom prst="rect">
            <a:avLst/>
          </a:prstGeom>
          <a:noFill/>
        </p:spPr>
        <p:txBody>
          <a:bodyPr wrap="square" rtlCol="0">
            <a:spAutoFit/>
          </a:bodyPr>
          <a:lstStyle/>
          <a:p>
            <a:r>
              <a:rPr lang="en-US" altLang="zh-CN" sz="1230" b="1" dirty="0">
                <a:solidFill>
                  <a:srgbClr val="C00000"/>
                </a:solidFill>
              </a:rPr>
              <a:t>       400-086-0699</a:t>
            </a:r>
            <a:endParaRPr lang="zh-CN" altLang="en-US" sz="1230" b="1" dirty="0">
              <a:solidFill>
                <a:srgbClr val="C00000"/>
              </a:solidFill>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32" name="组合 31"/>
          <p:cNvGrpSpPr/>
          <p:nvPr/>
        </p:nvGrpSpPr>
        <p:grpSpPr>
          <a:xfrm>
            <a:off x="146685" y="10075545"/>
            <a:ext cx="7253605" cy="497840"/>
            <a:chOff x="231" y="15867"/>
            <a:chExt cx="11423" cy="784"/>
          </a:xfrm>
        </p:grpSpPr>
        <p:sp>
          <p:nvSpPr>
            <p:cNvPr id="23" name="文本框 22"/>
            <p:cNvSpPr txBox="1"/>
            <p:nvPr/>
          </p:nvSpPr>
          <p:spPr>
            <a:xfrm>
              <a:off x="231" y="15867"/>
              <a:ext cx="5197" cy="398"/>
            </a:xfrm>
            <a:prstGeom prst="rect">
              <a:avLst/>
            </a:prstGeom>
            <a:noFill/>
          </p:spPr>
          <p:txBody>
            <a:bodyPr wrap="square" rtlCol="0">
              <a:spAutoFit/>
            </a:bodyPr>
            <a:lstStyle/>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lstStyle/>
            <a:p>
              <a:r>
                <a:rPr lang="en-US" altLang="zh-CN" sz="1230" b="1" dirty="0">
                  <a:solidFill>
                    <a:srgbClr val="C00000"/>
                  </a:solidFill>
                </a:rPr>
                <a:t>     0516-83843888</a:t>
              </a:r>
              <a:endParaRPr lang="zh-CN" altLang="en-US" sz="1230" b="1" dirty="0">
                <a:solidFill>
                  <a:srgbClr val="C00000"/>
                </a:solidFill>
              </a:endParaRPr>
            </a:p>
          </p:txBody>
        </p:sp>
        <p:sp>
          <p:nvSpPr>
            <p:cNvPr id="41" name="文本框 40"/>
            <p:cNvSpPr txBox="1"/>
            <p:nvPr/>
          </p:nvSpPr>
          <p:spPr>
            <a:xfrm>
              <a:off x="8827" y="15867"/>
              <a:ext cx="2827" cy="398"/>
            </a:xfrm>
            <a:prstGeom prst="rect">
              <a:avLst/>
            </a:prstGeom>
            <a:noFill/>
          </p:spPr>
          <p:txBody>
            <a:bodyPr wrap="square" rtlCol="0">
              <a:spAutoFit/>
            </a:bodyPr>
            <a:lstStyle/>
            <a:p>
              <a:r>
                <a:rPr lang="en-US" altLang="zh-CN" sz="1050"/>
                <a:t>              </a:t>
              </a:r>
              <a:r>
                <a:rPr lang="en-US" altLang="zh-CN" sz="1000">
                  <a:latin typeface="+mn-ea"/>
                </a:rPr>
                <a:t>www.firemana.com</a:t>
              </a:r>
              <a:endParaRPr lang="zh-CN" altLang="en-US" sz="1000" dirty="0">
                <a:latin typeface="+mn-ea"/>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6" name="组合 35"/>
          <p:cNvGrpSpPr/>
          <p:nvPr/>
        </p:nvGrpSpPr>
        <p:grpSpPr>
          <a:xfrm>
            <a:off x="1736090" y="2687320"/>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pic>
        <p:nvPicPr>
          <p:cNvPr id="10" name="图片 9"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000250" y="4697095"/>
            <a:ext cx="175895" cy="175895"/>
          </a:xfrm>
          <a:prstGeom prst="rect">
            <a:avLst/>
          </a:prstGeom>
        </p:spPr>
      </p:pic>
      <p:pic>
        <p:nvPicPr>
          <p:cNvPr id="17" name="图片 1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859915" y="4697095"/>
            <a:ext cx="175895" cy="175895"/>
          </a:xfrm>
          <a:prstGeom prst="rect">
            <a:avLst/>
          </a:prstGeom>
        </p:spPr>
      </p:pic>
      <p:grpSp>
        <p:nvGrpSpPr>
          <p:cNvPr id="18" name="组合 17"/>
          <p:cNvGrpSpPr/>
          <p:nvPr/>
        </p:nvGrpSpPr>
        <p:grpSpPr>
          <a:xfrm>
            <a:off x="1065530" y="7047230"/>
            <a:ext cx="299085" cy="175260"/>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cxnSp>
        <p:nvCxnSpPr>
          <p:cNvPr id="49" name="直接连接符 48"/>
          <p:cNvCxnSpPr/>
          <p:nvPr/>
        </p:nvCxnSpPr>
        <p:spPr>
          <a:xfrm>
            <a:off x="241300" y="6058535"/>
            <a:ext cx="309118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a:off x="1065530" y="4963160"/>
            <a:ext cx="0" cy="1366520"/>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52" name="直接连接符 51"/>
          <p:cNvCxnSpPr/>
          <p:nvPr/>
        </p:nvCxnSpPr>
        <p:spPr>
          <a:xfrm>
            <a:off x="210820" y="5245100"/>
            <a:ext cx="312356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5" name="直接连接符 54"/>
          <p:cNvCxnSpPr/>
          <p:nvPr/>
        </p:nvCxnSpPr>
        <p:spPr>
          <a:xfrm>
            <a:off x="208915" y="4970780"/>
            <a:ext cx="3134360" cy="4445"/>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8" name="直接连接符 57"/>
          <p:cNvCxnSpPr/>
          <p:nvPr/>
        </p:nvCxnSpPr>
        <p:spPr>
          <a:xfrm>
            <a:off x="219710" y="6329680"/>
            <a:ext cx="312356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9" name="直接连接符 58"/>
          <p:cNvCxnSpPr/>
          <p:nvPr/>
        </p:nvCxnSpPr>
        <p:spPr>
          <a:xfrm>
            <a:off x="241300" y="5790565"/>
            <a:ext cx="310197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62" name="文本框 61"/>
          <p:cNvSpPr txBox="1"/>
          <p:nvPr/>
        </p:nvSpPr>
        <p:spPr>
          <a:xfrm>
            <a:off x="177800" y="5395595"/>
            <a:ext cx="741045" cy="245110"/>
          </a:xfrm>
          <a:prstGeom prst="rect">
            <a:avLst/>
          </a:prstGeom>
          <a:noFill/>
        </p:spPr>
        <p:txBody>
          <a:bodyPr wrap="none" rtlCol="0">
            <a:spAutoFit/>
          </a:bodyPr>
          <a:p>
            <a:r>
              <a:rPr lang="en-US" altLang="zh-CN" sz="1000">
                <a:latin typeface="Times New Roman" panose="02020603050405020304" pitchFamily="18" charset="0"/>
                <a:ea typeface="宋体" panose="02010600030101010101" pitchFamily="2" charset="-122"/>
                <a:cs typeface="Times New Roman" panose="02020603050405020304" pitchFamily="18" charset="0"/>
              </a:rPr>
              <a:t>Dimension</a:t>
            </a:r>
            <a:endParaRPr lang="en-US" altLang="zh-CN" sz="1000">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63" name="直接连接符 62"/>
          <p:cNvCxnSpPr/>
          <p:nvPr/>
        </p:nvCxnSpPr>
        <p:spPr>
          <a:xfrm>
            <a:off x="1055370" y="5522595"/>
            <a:ext cx="228790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pic>
        <p:nvPicPr>
          <p:cNvPr id="2" name="图片 1" descr="7002"/>
          <p:cNvPicPr>
            <a:picLocks noChangeAspect="1"/>
          </p:cNvPicPr>
          <p:nvPr/>
        </p:nvPicPr>
        <p:blipFill>
          <a:blip r:embed="rId4"/>
          <a:stretch>
            <a:fillRect/>
          </a:stretch>
        </p:blipFill>
        <p:spPr>
          <a:xfrm>
            <a:off x="4202430" y="1463040"/>
            <a:ext cx="2651125" cy="5527040"/>
          </a:xfrm>
          <a:prstGeom prst="rect">
            <a:avLst/>
          </a:prstGeom>
        </p:spPr>
      </p:pic>
      <p:sp>
        <p:nvSpPr>
          <p:cNvPr id="56" name="文本框 55"/>
          <p:cNvSpPr txBox="1"/>
          <p:nvPr/>
        </p:nvSpPr>
        <p:spPr>
          <a:xfrm>
            <a:off x="189865" y="4862195"/>
            <a:ext cx="3827145" cy="1514475"/>
          </a:xfrm>
          <a:prstGeom prst="rect">
            <a:avLst/>
          </a:prstGeom>
          <a:noFill/>
        </p:spPr>
        <p:txBody>
          <a:bodyPr wrap="square" rtlCol="0">
            <a:spAutoFit/>
          </a:bodyPr>
          <a:p>
            <a:pPr algn="l" fontAlgn="auto">
              <a:lnSpc>
                <a:spcPts val="2300"/>
              </a:lnSpc>
            </a:pPr>
            <a:r>
              <a:rPr lang="en-US" alt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Model              </a:t>
            </a:r>
            <a:r>
              <a:rPr lang="en-US" altLang="zh-CN" sz="9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PX07002</a:t>
            </a:r>
            <a:endParaRPr lang="en-US" altLang="zh-CN" sz="10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900" dirty="0">
                <a:latin typeface="Times New Roman" panose="02020603050405020304" pitchFamily="18" charset="0"/>
                <a:ea typeface="宋体" panose="02010600030101010101" pitchFamily="2" charset="-122"/>
                <a:cs typeface="Times New Roman" panose="02020603050405020304" pitchFamily="18" charset="0"/>
              </a:rPr>
              <a:t>H</a:t>
            </a:r>
            <a:r>
              <a:rPr altLang="zh-CN" sz="900" dirty="0">
                <a:latin typeface="Times New Roman" panose="02020603050405020304" pitchFamily="18" charset="0"/>
                <a:ea typeface="宋体" panose="02010600030101010101" pitchFamily="2" charset="-122"/>
                <a:cs typeface="Times New Roman" panose="02020603050405020304" pitchFamily="18" charset="0"/>
              </a:rPr>
              <a:t>eating furnace：400(W)×400(D)×1400(H)mm</a:t>
            </a:r>
            <a:r>
              <a:rPr lang="en-US" altLang="zh-CN" sz="900" dirty="0">
                <a:latin typeface="Times New Roman" panose="02020603050405020304" pitchFamily="18" charset="0"/>
                <a:ea typeface="宋体" panose="02010600030101010101" pitchFamily="2" charset="-122"/>
                <a:cs typeface="Times New Roman" panose="02020603050405020304" pitchFamily="18" charset="0"/>
              </a:rPr>
              <a:t>  </a:t>
            </a:r>
            <a:endParaRPr lang="en-US" altLang="zh-CN" sz="9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900" dirty="0">
                <a:latin typeface="Times New Roman" panose="02020603050405020304" pitchFamily="18" charset="0"/>
                <a:ea typeface="宋体" panose="02010600030101010101" pitchFamily="2" charset="-122"/>
                <a:cs typeface="Times New Roman" panose="02020603050405020304" pitchFamily="18" charset="0"/>
              </a:rPr>
              <a:t>                            Control Cabinet</a:t>
            </a:r>
            <a:r>
              <a:rPr sz="900" dirty="0">
                <a:latin typeface="Times New Roman" panose="02020603050405020304" pitchFamily="18" charset="0"/>
                <a:ea typeface="宋体" panose="02010600030101010101" pitchFamily="2" charset="-122"/>
                <a:cs typeface="Times New Roman" panose="02020603050405020304" pitchFamily="18" charset="0"/>
              </a:rPr>
              <a:t>：480(W)×430(D)×240(H)mm</a:t>
            </a:r>
            <a:endParaRPr sz="9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Power Supply   </a:t>
            </a:r>
            <a:r>
              <a:rPr lang="en-US"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AC 220V, 50/60Hz, 10A</a:t>
            </a:r>
            <a:endParaRPr lang="en-US"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200"/>
              </a:lnSpc>
            </a:pPr>
            <a:r>
              <a:rPr lang="en-US" altLang="zh-CN" sz="10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Weight      </a:t>
            </a:r>
            <a:r>
              <a:rPr lang="en-US" altLang="zh-CN"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t>
            </a: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APPR. 50</a:t>
            </a:r>
            <a:r>
              <a:rPr altLang="zh-CN" sz="900" dirty="0">
                <a:latin typeface="Times New Roman" panose="02020603050405020304" pitchFamily="18" charset="0"/>
                <a:ea typeface="宋体" panose="02010600030101010101" pitchFamily="2" charset="-122"/>
                <a:cs typeface="Times New Roman" panose="02020603050405020304" pitchFamily="18" charset="0"/>
                <a:sym typeface="+mn-ea"/>
              </a:rPr>
              <a:t>kg</a:t>
            </a:r>
            <a:endParaRPr lang="en-US" sz="9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3" name="文本框 2"/>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34385" cy="1797050"/>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Imported K thermocouple timely detection of furnace temperature, accuracy ±0.1°C</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Air cover is installed on top of furnace body, inner diameter 75mm, height 50mm</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A conical flow stabilizer made of stainless steel is installed at the bottom of the furnace body to provide stable airflow for the test, and an open-door airflow screen can facilitate the maintenance of the equipment</a:t>
            </a:r>
            <a:endParaRPr altLang="zh-CN" sz="1000" dirty="0">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300"/>
              </a:lnSpc>
              <a:buFont typeface="Wingdings" panose="05000000000000000000" charset="0"/>
              <a:buChar char="l"/>
            </a:pPr>
            <a:endParaRPr altLang="zh-CN" sz="1000" dirty="0">
              <a:effectLst/>
              <a:latin typeface="宋体" panose="02010600030101010101" pitchFamily="2" charset="-122"/>
              <a:ea typeface="宋体" panose="02010600030101010101" pitchFamily="2" charset="-122"/>
              <a:cs typeface="MicrosoftYaHei"/>
            </a:endParaRPr>
          </a:p>
        </p:txBody>
      </p:sp>
      <p:sp>
        <p:nvSpPr>
          <p:cNvPr id="21" name="文本框 20"/>
          <p:cNvSpPr txBox="1"/>
          <p:nvPr/>
        </p:nvSpPr>
        <p:spPr>
          <a:xfrm>
            <a:off x="3636645" y="1357630"/>
            <a:ext cx="3668395" cy="1437640"/>
          </a:xfrm>
          <a:prstGeom prst="rect">
            <a:avLst/>
          </a:prstGeom>
          <a:noFill/>
        </p:spPr>
        <p:txBody>
          <a:bodyPr wrap="square">
            <a:spAutoFit/>
          </a:bodyPr>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PC+Labview professional software real-time display furnace temperature, can realize automatic control, data acquisition and processing, data storage and output measurement results</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The program can automatically generate experimental report and output.</a:t>
            </a:r>
            <a:endParaRPr altLang="zh-CN" sz="1000" dirty="0">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indent="-171450" fontAlgn="auto">
              <a:lnSpc>
                <a:spcPts val="1500"/>
              </a:lnSpc>
              <a:buFont typeface="Wingdings" panose="05000000000000000000" charset="0"/>
              <a:buChar char="l"/>
            </a:pPr>
            <a:r>
              <a:rPr altLang="zh-CN" sz="1000" dirty="0">
                <a:latin typeface="Times New Roman" panose="02020603050405020304" pitchFamily="18" charset="0"/>
                <a:ea typeface="宋体" panose="02010600030101010101" pitchFamily="2" charset="-122"/>
                <a:cs typeface="Times New Roman" panose="02020603050405020304" pitchFamily="18" charset="0"/>
                <a:sym typeface="+mn-ea"/>
              </a:rPr>
              <a:t>Optional furnace/furnace wall temperature calibration device for furnace temperature correction</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321945"/>
            <a:chOff x="441" y="10524"/>
            <a:chExt cx="3908" cy="507"/>
          </a:xfrm>
        </p:grpSpPr>
        <p:sp>
          <p:nvSpPr>
            <p:cNvPr id="31" name="文本框 30"/>
            <p:cNvSpPr txBox="1"/>
            <p:nvPr/>
          </p:nvSpPr>
          <p:spPr>
            <a:xfrm>
              <a:off x="441" y="10524"/>
              <a:ext cx="3908" cy="507"/>
            </a:xfrm>
            <a:prstGeom prst="rect">
              <a:avLst/>
            </a:prstGeom>
            <a:noFill/>
          </p:spPr>
          <p:txBody>
            <a:bodyPr wrap="square">
              <a:spAutoFit/>
            </a:bodyPr>
            <a:p>
              <a:pPr algn="l">
                <a:lnSpc>
                  <a:spcPts val="1800"/>
                </a:lnSpc>
              </a:pPr>
              <a:r>
                <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699" y="10652"/>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860" y="10644"/>
              <a:ext cx="277" cy="277"/>
            </a:xfrm>
            <a:prstGeom prst="rect">
              <a:avLst/>
            </a:prstGeom>
          </p:spPr>
        </p:pic>
      </p:grpSp>
      <p:sp>
        <p:nvSpPr>
          <p:cNvPr id="2" name="文本框 1"/>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3459</Words>
  <Application>WPS 演示</Application>
  <PresentationFormat>自定义</PresentationFormat>
  <Paragraphs>68</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Times New Roman</vt:lpstr>
      <vt:lpstr>Wingdings</vt:lpstr>
      <vt:lpstr>Calibri</vt:lpstr>
      <vt:lpstr>MicrosoftYaHei</vt:lpstr>
      <vt:lpstr>等线</vt:lpstr>
      <vt:lpstr>微软雅黑</vt:lpstr>
      <vt:lpstr>Calibri Light</vt:lpstr>
      <vt:lpstr>等线 Light</vt:lpstr>
      <vt:lpstr>Segoe Print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134</cp:revision>
  <dcterms:created xsi:type="dcterms:W3CDTF">2022-04-06T05:39:00Z</dcterms:created>
  <dcterms:modified xsi:type="dcterms:W3CDTF">2022-06-14T02:41:58Z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A3023A16EC2F49038F935DC7BC2AA928</vt:lpwstr>
  </property>
  <property fmtid="{D5CDD505-2E9C-101B-9397-08002B2CF9AE}" pid="3" name="KSOProductBuildVer">
    <vt:lpwstr>2052-11.1.0.11744</vt:lpwstr>
  </property>
</Properties>
</file>