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7" r:id="rId5"/>
  </p:sldIdLst>
  <p:sldSz cx="7559675" cy="10691495"/>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3952875" y="5808980"/>
            <a:ext cx="317055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7" name="文本框 6"/>
          <p:cNvSpPr txBox="1"/>
          <p:nvPr/>
        </p:nvSpPr>
        <p:spPr>
          <a:xfrm>
            <a:off x="5053049" y="408447"/>
            <a:ext cx="2817114" cy="245110"/>
          </a:xfrm>
          <a:prstGeom prst="rect">
            <a:avLst/>
          </a:prstGeom>
          <a:noFill/>
        </p:spPr>
        <p:txBody>
          <a:bodyPr wrap="square" rtlCol="0">
            <a:spAutoFit/>
          </a:bodyPr>
          <a:lstStyle/>
          <a:p>
            <a:r>
              <a:rPr lang="en-US" altLang="zh-CN" sz="1000" dirty="0">
                <a:latin typeface="宋体" panose="02010600030101010101" pitchFamily="2" charset="-122"/>
                <a:ea typeface="宋体" panose="02010600030101010101" pitchFamily="2" charset="-122"/>
              </a:rPr>
              <a:t>        </a:t>
            </a:r>
            <a:r>
              <a:rPr lang="en-US" altLang="zh-CN" sz="1000" b="1" dirty="0">
                <a:latin typeface="宋体" panose="02010600030101010101" pitchFamily="2" charset="-122"/>
                <a:ea typeface="宋体" panose="02010600030101010101" pitchFamily="2" charset="-122"/>
              </a:rPr>
              <a:t>The Expert In Fire Testing</a:t>
            </a:r>
            <a:endParaRPr lang="zh-CN" altLang="en-US" sz="1000" dirty="0">
              <a:latin typeface="宋体" panose="02010600030101010101" pitchFamily="2" charset="-122"/>
              <a:ea typeface="宋体" panose="02010600030101010101" pitchFamily="2" charset="-122"/>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13995" y="808355"/>
            <a:ext cx="5569585" cy="368300"/>
          </a:xfrm>
          <a:prstGeom prst="rect">
            <a:avLst/>
          </a:prstGeom>
          <a:noFill/>
        </p:spPr>
        <p:txBody>
          <a:bodyPr wrap="square" rtlCol="0">
            <a:spAutoFit/>
          </a:bodyPr>
          <a:lstStyle/>
          <a:p>
            <a:r>
              <a:rPr lang="zh-CN" altLang="zh-CN" b="1" dirty="0">
                <a:latin typeface="Times New Roman" panose="02020603050405020304" pitchFamily="18" charset="0"/>
                <a:ea typeface="宋体" panose="02010600030101010101" pitchFamily="2" charset="-122"/>
                <a:cs typeface="Times New Roman" panose="02020603050405020304" pitchFamily="18" charset="0"/>
              </a:rPr>
              <a:t>Cell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T</a:t>
            </a:r>
            <a:r>
              <a:rPr lang="zh-CN" altLang="zh-CN" b="1" dirty="0">
                <a:latin typeface="Times New Roman" panose="02020603050405020304" pitchFamily="18" charset="0"/>
                <a:ea typeface="宋体" panose="02010600030101010101" pitchFamily="2" charset="-122"/>
                <a:cs typeface="Times New Roman" panose="02020603050405020304" pitchFamily="18" charset="0"/>
              </a:rPr>
              <a:t>est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P</a:t>
            </a:r>
            <a:r>
              <a:rPr lang="zh-CN" altLang="zh-CN" b="1" dirty="0">
                <a:latin typeface="Times New Roman" panose="02020603050405020304" pitchFamily="18" charset="0"/>
                <a:ea typeface="宋体" panose="02010600030101010101" pitchFamily="2" charset="-122"/>
                <a:cs typeface="Times New Roman" panose="02020603050405020304" pitchFamily="18" charset="0"/>
              </a:rPr>
              <a:t>ressure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V</a:t>
            </a:r>
            <a:r>
              <a:rPr lang="zh-CN" altLang="zh-CN" b="1" dirty="0">
                <a:latin typeface="Times New Roman" panose="02020603050405020304" pitchFamily="18" charset="0"/>
                <a:ea typeface="宋体" panose="02010600030101010101" pitchFamily="2" charset="-122"/>
                <a:cs typeface="Times New Roman" panose="02020603050405020304" pitchFamily="18" charset="0"/>
              </a:rPr>
              <a:t>essel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D</a:t>
            </a:r>
            <a:r>
              <a:rPr lang="zh-CN" altLang="zh-CN" b="1" dirty="0">
                <a:latin typeface="Times New Roman" panose="02020603050405020304" pitchFamily="18" charset="0"/>
                <a:ea typeface="宋体" panose="02010600030101010101" pitchFamily="2" charset="-122"/>
                <a:cs typeface="Times New Roman" panose="02020603050405020304" pitchFamily="18" charset="0"/>
              </a:rPr>
              <a:t>evice</a:t>
            </a:r>
            <a:endParaRPr lang="zh-CN" altLang="zh-CN"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77800" y="1128395"/>
            <a:ext cx="6845300" cy="860425"/>
          </a:xfrm>
          <a:prstGeom prst="rect">
            <a:avLst/>
          </a:prstGeom>
          <a:noFill/>
        </p:spPr>
        <p:txBody>
          <a:bodyPr wrap="square" rtlCol="0">
            <a:spAutoFit/>
          </a:bodyPr>
          <a:lstStyle/>
          <a:p>
            <a:pPr fontAlgn="auto">
              <a:lnSpc>
                <a:spcPts val="1500"/>
              </a:lnSpc>
            </a:pPr>
            <a:r>
              <a:rPr lang="en-US" sz="1000" dirty="0">
                <a:latin typeface="宋体" panose="02010600030101010101" pitchFamily="2" charset="-122"/>
                <a:ea typeface="宋体" panose="02010600030101010101" pitchFamily="2" charset="-122"/>
                <a:cs typeface="MicrosoftYaHei"/>
              </a:rPr>
              <a:t>    </a:t>
            </a:r>
            <a:r>
              <a:rPr sz="1000" dirty="0">
                <a:latin typeface="Times New Roman" panose="02020603050405020304" pitchFamily="18" charset="0"/>
                <a:ea typeface="宋体" panose="02010600030101010101" pitchFamily="2" charset="-122"/>
                <a:cs typeface="Times New Roman" panose="02020603050405020304" pitchFamily="18" charset="0"/>
              </a:rPr>
              <a:t>The cell test pressure vessel device is mainly used to meet the requirements of UL 9540A for cell thermal runaway test. It can meet the requirements of commercially available battery placement, internal cavity vacuumization, nitrogen filling function, pressure, temperature, oxygen concentration and other parameters measurement. In addition, it reserves a film heating interface and overshot circuit interface.</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252730" y="7015480"/>
            <a:ext cx="3334385" cy="2592070"/>
          </a:xfrm>
          <a:prstGeom prst="rect">
            <a:avLst/>
          </a:prstGeom>
          <a:noFill/>
        </p:spPr>
        <p:txBody>
          <a:bodyPr wrap="square">
            <a:spAutoFit/>
          </a:bodyPr>
          <a:lstStyle/>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The sealed chamber is made of 304 stainless steel, with an internal diameter of 480mm and a length of 500mm. The test space volume is about 90L.</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The maximum pressure of the cabin is 10Mpa, the constant pressure is not less than 3MPa, the cabin is equipped with engineering pressure 6.4mpa safety valve.</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The cabin reserved a number of flanged connecting plate, the connecting plate is used for temperature, voltage, heating, overstroke and other lines connection. And reserved - channel nitrogen filling interface for connecting external nitrogen to achieve the oxygen concentration of the cabin. 1% environment configuration.</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p:cNvSpPr txBox="1"/>
          <p:nvPr/>
        </p:nvSpPr>
        <p:spPr>
          <a:xfrm>
            <a:off x="3679190" y="7004050"/>
            <a:ext cx="3668395" cy="2976880"/>
          </a:xfrm>
          <a:prstGeom prst="rect">
            <a:avLst/>
          </a:prstGeom>
          <a:noFill/>
        </p:spPr>
        <p:txBody>
          <a:bodyPr wrap="square">
            <a:spAutoFit/>
          </a:bodyPr>
          <a:lstStyle/>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device reserves 13 temperature collection channels, and the temperature display precision is 0.1°C</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device reserves two voltage acquisition signals to test the real-time voltage variation of the battery cell.</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Manual ball valves and solenoid valves are reserved for all pipelines and sensor interfaces to protect sensors and block gas leakage in the cabin</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 manual sampling interface is reserved and equipped with a mode filter with a filter precision of 0.μm.</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independent design standard electrical control cabinet, built-in 19 inch touch screen, metal frame structure, surface using electrostatic spraying, high-temperature baking and other processes, dirty, wear-resistant, oil resistant, easy to clean, beautiful and generous.</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30" name="直接连接符 29"/>
          <p:cNvCxnSpPr/>
          <p:nvPr/>
        </p:nvCxnSpPr>
        <p:spPr>
          <a:xfrm>
            <a:off x="252730" y="6884035"/>
            <a:ext cx="707961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52730" y="6562090"/>
            <a:ext cx="2481580" cy="321945"/>
          </a:xfrm>
          <a:prstGeom prst="rect">
            <a:avLst/>
          </a:prstGeom>
          <a:noFill/>
        </p:spPr>
        <p:txBody>
          <a:bodyPr wrap="square">
            <a:spAutoFit/>
          </a:bodyPr>
          <a:lstStyle/>
          <a:p>
            <a:pPr>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Feature</a:t>
            </a:r>
            <a:endParaRPr lang="en-US" altLang="zh-CN" sz="1400" b="1" kern="100" dirty="0">
              <a:solidFill>
                <a:srgbClr val="FF0000"/>
              </a:solidFill>
              <a:latin typeface="宋体" panose="02010600030101010101" pitchFamily="2" charset="-122"/>
              <a:ea typeface="宋体" panose="02010600030101010101" pitchFamily="2" charset="-122"/>
              <a:cs typeface="Arial" panose="020B0604020202020204" pitchFamily="34" charset="0"/>
            </a:endParaRPr>
          </a:p>
        </p:txBody>
      </p:sp>
      <p:sp>
        <p:nvSpPr>
          <p:cNvPr id="40" name="文本框 39"/>
          <p:cNvSpPr txBox="1"/>
          <p:nvPr/>
        </p:nvSpPr>
        <p:spPr>
          <a:xfrm>
            <a:off x="5999683" y="10293657"/>
            <a:ext cx="1400301" cy="280035"/>
          </a:xfrm>
          <a:prstGeom prst="rect">
            <a:avLst/>
          </a:prstGeom>
          <a:noFill/>
        </p:spPr>
        <p:txBody>
          <a:bodyPr wrap="square" rtlCol="0">
            <a:spAutoFit/>
          </a:bodyPr>
          <a:lstStyle/>
          <a:p>
            <a:r>
              <a:rPr lang="en-US" altLang="zh-CN" sz="1230" b="1" dirty="0">
                <a:solidFill>
                  <a:srgbClr val="C00000"/>
                </a:solidFill>
              </a:rPr>
              <a:t>       400-086-0699</a:t>
            </a:r>
            <a:endParaRPr lang="zh-CN" altLang="en-US" sz="1230" b="1" dirty="0">
              <a:solidFill>
                <a:srgbClr val="C00000"/>
              </a:solidFill>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32" name="组合 31"/>
          <p:cNvGrpSpPr/>
          <p:nvPr/>
        </p:nvGrpSpPr>
        <p:grpSpPr>
          <a:xfrm>
            <a:off x="146685" y="10075545"/>
            <a:ext cx="7253605" cy="497840"/>
            <a:chOff x="231" y="15867"/>
            <a:chExt cx="11423" cy="784"/>
          </a:xfrm>
        </p:grpSpPr>
        <p:sp>
          <p:nvSpPr>
            <p:cNvPr id="23" name="文本框 22"/>
            <p:cNvSpPr txBox="1"/>
            <p:nvPr/>
          </p:nvSpPr>
          <p:spPr>
            <a:xfrm>
              <a:off x="231" y="15867"/>
              <a:ext cx="5197" cy="696"/>
            </a:xfrm>
            <a:prstGeom prst="rect">
              <a:avLst/>
            </a:prstGeom>
            <a:noFill/>
          </p:spPr>
          <p:txBody>
            <a:bodyPr wrap="square" rtlCol="0">
              <a:spAutoFit/>
            </a:bodyPr>
            <a:lstStyle/>
            <a:p>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lstStyle/>
            <a:p>
              <a:r>
                <a:rPr lang="en-US" altLang="zh-CN" sz="1230" b="1" dirty="0">
                  <a:solidFill>
                    <a:srgbClr val="C00000"/>
                  </a:solidFill>
                </a:rPr>
                <a:t>     0516-83843888</a:t>
              </a:r>
              <a:endParaRPr lang="zh-CN" altLang="en-US" sz="1230" b="1" dirty="0">
                <a:solidFill>
                  <a:srgbClr val="C00000"/>
                </a:solidFill>
              </a:endParaRPr>
            </a:p>
          </p:txBody>
        </p:sp>
        <p:sp>
          <p:nvSpPr>
            <p:cNvPr id="41" name="文本框 40"/>
            <p:cNvSpPr txBox="1"/>
            <p:nvPr/>
          </p:nvSpPr>
          <p:spPr>
            <a:xfrm>
              <a:off x="8827" y="15867"/>
              <a:ext cx="2827" cy="398"/>
            </a:xfrm>
            <a:prstGeom prst="rect">
              <a:avLst/>
            </a:prstGeom>
            <a:noFill/>
          </p:spPr>
          <p:txBody>
            <a:bodyPr wrap="square" rtlCol="0">
              <a:spAutoFit/>
            </a:bodyPr>
            <a:lstStyle/>
            <a:p>
              <a:r>
                <a:rPr lang="en-US" altLang="zh-CN" sz="1050"/>
                <a:t>              </a:t>
              </a:r>
              <a:r>
                <a:rPr lang="en-US" altLang="zh-CN" sz="1000">
                  <a:latin typeface="+mn-ea"/>
                </a:rPr>
                <a:t>www.firemana.com</a:t>
              </a:r>
              <a:endParaRPr lang="zh-CN" altLang="en-US" sz="1000" dirty="0">
                <a:latin typeface="+mn-ea"/>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148080" y="6640830"/>
            <a:ext cx="299085" cy="175260"/>
            <a:chOff x="1765" y="7941"/>
            <a:chExt cx="471" cy="276"/>
          </a:xfrm>
        </p:grpSpPr>
        <p:pic>
          <p:nvPicPr>
            <p:cNvPr id="28" name="图片 27"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cxnSp>
        <p:nvCxnSpPr>
          <p:cNvPr id="65" name="直接连接符 64"/>
          <p:cNvCxnSpPr/>
          <p:nvPr/>
        </p:nvCxnSpPr>
        <p:spPr>
          <a:xfrm>
            <a:off x="4762500" y="5547995"/>
            <a:ext cx="234632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959860" y="4669155"/>
            <a:ext cx="3843020"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Product Parameter</a:t>
            </a:r>
            <a:endParaRPr lang="en-US" altLang="zh-CN" sz="1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grpSp>
        <p:nvGrpSpPr>
          <p:cNvPr id="2" name="组合 1"/>
          <p:cNvGrpSpPr/>
          <p:nvPr/>
        </p:nvGrpSpPr>
        <p:grpSpPr>
          <a:xfrm rot="0">
            <a:off x="5554345" y="4753610"/>
            <a:ext cx="302895" cy="174625"/>
            <a:chOff x="1765" y="7941"/>
            <a:chExt cx="471" cy="276"/>
          </a:xfrm>
        </p:grpSpPr>
        <p:pic>
          <p:nvPicPr>
            <p:cNvPr id="10" name="图片 9"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17" name="图片 1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sp>
        <p:nvSpPr>
          <p:cNvPr id="20" name="文本框 19"/>
          <p:cNvSpPr txBox="1"/>
          <p:nvPr/>
        </p:nvSpPr>
        <p:spPr>
          <a:xfrm>
            <a:off x="3952875" y="6356350"/>
            <a:ext cx="316738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34" name="文本框 33"/>
          <p:cNvSpPr txBox="1"/>
          <p:nvPr/>
        </p:nvSpPr>
        <p:spPr>
          <a:xfrm>
            <a:off x="3945890" y="5010785"/>
            <a:ext cx="316357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cxnSp>
        <p:nvCxnSpPr>
          <p:cNvPr id="46" name="直接连接符 45"/>
          <p:cNvCxnSpPr/>
          <p:nvPr/>
        </p:nvCxnSpPr>
        <p:spPr>
          <a:xfrm>
            <a:off x="3952875" y="6083935"/>
            <a:ext cx="317055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752340" y="5028565"/>
            <a:ext cx="3810" cy="1617345"/>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946525" y="5280660"/>
            <a:ext cx="3162300" cy="635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943985" y="5007610"/>
            <a:ext cx="3164840" cy="4445"/>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963670" y="6356350"/>
            <a:ext cx="316293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963670" y="6630035"/>
            <a:ext cx="316293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956685" y="5808980"/>
            <a:ext cx="316674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3956685" y="5422900"/>
            <a:ext cx="699770" cy="229870"/>
          </a:xfrm>
          <a:prstGeom prst="rect">
            <a:avLst/>
          </a:prstGeom>
          <a:noFill/>
        </p:spPr>
        <p:txBody>
          <a:bodyPr wrap="square" rtlCol="0">
            <a:spAutoFit/>
          </a:bodyPr>
          <a:p>
            <a:r>
              <a:rPr lang="en-US" altLang="zh-CN" sz="900">
                <a:latin typeface="Times New Roman" panose="02020603050405020304" pitchFamily="18" charset="0"/>
                <a:ea typeface="宋体" panose="02010600030101010101" pitchFamily="2" charset="-122"/>
                <a:cs typeface="Times New Roman" panose="02020603050405020304" pitchFamily="18" charset="0"/>
              </a:rPr>
              <a:t>Dimension</a:t>
            </a:r>
            <a:endParaRPr lang="en-US" altLang="zh-CN" sz="90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0" name="组合 69"/>
          <p:cNvGrpSpPr/>
          <p:nvPr/>
        </p:nvGrpSpPr>
        <p:grpSpPr>
          <a:xfrm rot="0">
            <a:off x="3956685" y="6356350"/>
            <a:ext cx="3162943" cy="273685"/>
            <a:chOff x="349" y="10846"/>
            <a:chExt cx="4919" cy="432"/>
          </a:xfrm>
        </p:grpSpPr>
        <p:cxnSp>
          <p:nvCxnSpPr>
            <p:cNvPr id="71" name="直接连接符 70"/>
            <p:cNvCxnSpPr/>
            <p:nvPr/>
          </p:nvCxnSpPr>
          <p:spPr>
            <a:xfrm>
              <a:off x="349" y="10846"/>
              <a:ext cx="491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349" y="11278"/>
              <a:ext cx="4919"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55905" y="5034915"/>
            <a:ext cx="3051175" cy="283210"/>
          </a:xfrm>
          <a:prstGeom prst="rect">
            <a:avLst/>
          </a:prstGeom>
          <a:noFill/>
        </p:spPr>
        <p:txBody>
          <a:bodyPr wrap="square">
            <a:spAutoFit/>
          </a:bodyPr>
          <a:p>
            <a:pPr fontAlgn="auto">
              <a:lnSpc>
                <a:spcPts val="1500"/>
              </a:lnSpc>
            </a:pPr>
            <a:r>
              <a:rPr lang="zh-CN" sz="1000" dirty="0">
                <a:latin typeface="Times New Roman" panose="02020603050405020304" pitchFamily="18" charset="0"/>
                <a:ea typeface="宋体" panose="02010600030101010101" pitchFamily="2" charset="-122"/>
                <a:cs typeface="Times New Roman" panose="02020603050405020304" pitchFamily="18" charset="0"/>
              </a:rPr>
              <a:t>UL 9540A: 2019 -7.4.1</a:t>
            </a:r>
            <a:r>
              <a:rPr lang="en-US" altLang="zh-CN" sz="1000" dirty="0">
                <a:latin typeface="Times New Roman" panose="02020603050405020304" pitchFamily="18" charset="0"/>
                <a:ea typeface="宋体" panose="02010600030101010101" pitchFamily="2" charset="-122"/>
                <a:cs typeface="Times New Roman" panose="02020603050405020304" pitchFamily="18" charset="0"/>
              </a:rPr>
              <a:t>Part.</a:t>
            </a:r>
            <a:endParaRPr lang="en-US"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5" name="直接连接符 4"/>
          <p:cNvCxnSpPr/>
          <p:nvPr/>
        </p:nvCxnSpPr>
        <p:spPr>
          <a:xfrm>
            <a:off x="255905" y="5022850"/>
            <a:ext cx="291147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23215" y="4688840"/>
            <a:ext cx="3399790" cy="321945"/>
          </a:xfrm>
          <a:prstGeom prst="rect">
            <a:avLst/>
          </a:prstGeom>
          <a:noFill/>
        </p:spPr>
        <p:txBody>
          <a:bodyPr wrap="square">
            <a:spAutoFit/>
          </a:bodyPr>
          <a:p>
            <a:pPr>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Product Standard</a:t>
            </a:r>
            <a:r>
              <a:rPr lang="en-US" altLang="zh-CN" sz="1400" b="1" kern="100" dirty="0">
                <a:latin typeface="宋体" panose="02010600030101010101" pitchFamily="2" charset="-122"/>
                <a:ea typeface="宋体" panose="02010600030101010101" pitchFamily="2" charset="-122"/>
                <a:cs typeface="Arial" panose="020B0604020202020204" pitchFamily="34" charset="0"/>
              </a:rPr>
              <a:t> </a:t>
            </a:r>
            <a:endParaRPr lang="zh-CN" altLang="en-US" sz="1400" kern="100" dirty="0">
              <a:solidFill>
                <a:srgbClr val="FF0000"/>
              </a:solidFill>
              <a:latin typeface="宋体" panose="02010600030101010101" pitchFamily="2" charset="-122"/>
              <a:ea typeface="宋体" panose="02010600030101010101" pitchFamily="2" charset="-122"/>
              <a:cs typeface="Arial" panose="020B0604020202020204" pitchFamily="34" charset="0"/>
            </a:endParaRPr>
          </a:p>
        </p:txBody>
      </p:sp>
      <p:grpSp>
        <p:nvGrpSpPr>
          <p:cNvPr id="8" name="组合 7"/>
          <p:cNvGrpSpPr/>
          <p:nvPr/>
        </p:nvGrpSpPr>
        <p:grpSpPr>
          <a:xfrm>
            <a:off x="1811655" y="4761865"/>
            <a:ext cx="299085" cy="175260"/>
            <a:chOff x="1765" y="7941"/>
            <a:chExt cx="471" cy="276"/>
          </a:xfrm>
        </p:grpSpPr>
        <p:pic>
          <p:nvPicPr>
            <p:cNvPr id="11" name="图片 10"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13" name="图片 12"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pic>
        <p:nvPicPr>
          <p:cNvPr id="4" name="图片 3" descr="5001"/>
          <p:cNvPicPr>
            <a:picLocks noChangeAspect="1"/>
          </p:cNvPicPr>
          <p:nvPr/>
        </p:nvPicPr>
        <p:blipFill>
          <a:blip r:embed="rId4"/>
          <a:stretch>
            <a:fillRect/>
          </a:stretch>
        </p:blipFill>
        <p:spPr>
          <a:xfrm>
            <a:off x="1039495" y="1995170"/>
            <a:ext cx="4959350" cy="2608580"/>
          </a:xfrm>
          <a:prstGeom prst="rect">
            <a:avLst/>
          </a:prstGeom>
        </p:spPr>
      </p:pic>
      <p:sp>
        <p:nvSpPr>
          <p:cNvPr id="53" name="文本框 52"/>
          <p:cNvSpPr txBox="1"/>
          <p:nvPr/>
        </p:nvSpPr>
        <p:spPr>
          <a:xfrm>
            <a:off x="3960495" y="4890770"/>
            <a:ext cx="3582035" cy="1797050"/>
          </a:xfrm>
          <a:prstGeom prst="rect">
            <a:avLst/>
          </a:prstGeom>
          <a:noFill/>
        </p:spPr>
        <p:txBody>
          <a:bodyPr wrap="square" rtlCol="0">
            <a:spAutoFit/>
          </a:bodyPr>
          <a:p>
            <a:pPr algn="l" fontAlgn="auto">
              <a:lnSpc>
                <a:spcPts val="2300"/>
              </a:lnSpc>
            </a:pPr>
            <a:r>
              <a:rPr lang="en-US" altLang="zh-CN" sz="9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Model               PX05001</a:t>
            </a:r>
            <a:endParaRPr lang="en-US" altLang="zh-CN" sz="9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200"/>
              </a:lnSpc>
            </a:pPr>
            <a:r>
              <a:rPr lang="en-US" altLang="zh-CN" sz="9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900" dirty="0">
                <a:latin typeface="Times New Roman" panose="02020603050405020304" pitchFamily="18" charset="0"/>
                <a:ea typeface="宋体" panose="02010600030101010101" pitchFamily="2" charset="-122"/>
                <a:cs typeface="Times New Roman" panose="02020603050405020304" pitchFamily="18" charset="0"/>
              </a:rPr>
              <a:t>Platform size：</a:t>
            </a:r>
            <a:r>
              <a:rPr lang="en-US" altLang="zh-CN" sz="900" dirty="0">
                <a:latin typeface="Times New Roman" panose="02020603050405020304" pitchFamily="18" charset="0"/>
                <a:ea typeface="宋体" panose="02010600030101010101" pitchFamily="2" charset="-122"/>
                <a:cs typeface="Times New Roman" panose="02020603050405020304" pitchFamily="18" charset="0"/>
              </a:rPr>
              <a:t>1000</a:t>
            </a: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W</a:t>
            </a: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1000</a:t>
            </a: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(D)</a:t>
            </a:r>
            <a:r>
              <a:rPr lang="zh-CN"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140</a:t>
            </a: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0(H)mm</a:t>
            </a:r>
            <a:endParaRPr lang="zh-CN" altLang="en-US" sz="900"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200"/>
              </a:lnSpc>
            </a:pPr>
            <a:r>
              <a:rPr lang="en-US" altLang="zh-CN" sz="900" dirty="0">
                <a:latin typeface="Times New Roman" panose="02020603050405020304" pitchFamily="18" charset="0"/>
                <a:ea typeface="宋体" panose="02010600030101010101" pitchFamily="2" charset="-122"/>
                <a:cs typeface="Times New Roman" panose="02020603050405020304" pitchFamily="18" charset="0"/>
              </a:rPr>
              <a:t>                         Console</a:t>
            </a:r>
            <a:r>
              <a:rPr lang="zh-CN" altLang="zh-CN" sz="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900" dirty="0">
                <a:latin typeface="Times New Roman" panose="02020603050405020304" pitchFamily="18" charset="0"/>
                <a:ea typeface="宋体" panose="02010600030101010101" pitchFamily="2" charset="-122"/>
                <a:cs typeface="Times New Roman" panose="02020603050405020304" pitchFamily="18" charset="0"/>
              </a:rPr>
              <a:t>65</a:t>
            </a:r>
            <a:r>
              <a:rPr lang="en-US"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0</a:t>
            </a: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W</a:t>
            </a: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675</a:t>
            </a: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(D)</a:t>
            </a:r>
            <a:r>
              <a:rPr lang="zh-CN"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175</a:t>
            </a: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0(H)mm</a:t>
            </a:r>
            <a:endParaRPr altLang="zh-CN" sz="900"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200"/>
              </a:lnSpc>
            </a:pPr>
            <a:r>
              <a:rPr lang="en-US" sz="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Power Supply</a:t>
            </a:r>
            <a:r>
              <a:rPr lang="en-US" altLang="zh-CN" sz="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AC 220V, 50/60Hz,10A</a:t>
            </a:r>
            <a:endParaRPr lang="en-US" altLang="zh-CN" sz="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2200"/>
              </a:lnSpc>
            </a:pPr>
            <a:r>
              <a:rPr lang="en-US" sz="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Weight</a:t>
            </a:r>
            <a:r>
              <a:rPr lang="en-US" altLang="zh-CN" sz="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APPR.600kg</a:t>
            </a:r>
            <a:endParaRPr lang="en-US" altLang="zh-CN" sz="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2200"/>
              </a:lnSpc>
            </a:pP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Gas Source       Nitrogen with purity above 99.99%</a:t>
            </a:r>
            <a:endParaRPr lang="en-US" sz="9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5" name="文本框 14"/>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88995" cy="2399665"/>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battery mounting port is opened and closed by movable door, and is equipped with locking screws to ensure the tightness of the cabin body. The movable metal sample bracket is equipped internally, and the structure is imported and placed smoothly.</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Thomas sampling pump, the exhaust speed can be manually adjusted to achieve -90kpa vacuuming capacity inside the cabin.</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pressure sensor, pressure monitoring range -0.1mpa -- 0.5mpa (can be customized according to actual use)</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696"/>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pPr algn="l"/>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553085"/>
            <a:chOff x="441" y="10524"/>
            <a:chExt cx="3908" cy="871"/>
          </a:xfrm>
        </p:grpSpPr>
        <p:sp>
          <p:nvSpPr>
            <p:cNvPr id="31" name="文本框 30"/>
            <p:cNvSpPr txBox="1"/>
            <p:nvPr/>
          </p:nvSpPr>
          <p:spPr>
            <a:xfrm>
              <a:off x="441" y="10524"/>
              <a:ext cx="3908" cy="871"/>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1800"/>
                </a:lnSpc>
              </a:pPr>
              <a:endParaRPr lang="zh-CN" altLang="en-US" sz="1400" b="1" kern="100" dirty="0">
                <a:solidFill>
                  <a:schemeClr val="tx1"/>
                </a:solidFill>
                <a:effectLst/>
                <a:latin typeface="宋体" panose="02010600030101010101" pitchFamily="2" charset="-122"/>
                <a:ea typeface="宋体" panose="02010600030101010101" pitchFamily="2" charset="-122"/>
                <a:cs typeface="Arial" panose="020B0604020202020204" pitchFamily="34"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6" y="10640"/>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4" y="10640"/>
              <a:ext cx="277" cy="277"/>
            </a:xfrm>
            <a:prstGeom prst="rect">
              <a:avLst/>
            </a:prstGeom>
          </p:spPr>
        </p:pic>
      </p:grpSp>
      <p:sp>
        <p:nvSpPr>
          <p:cNvPr id="2" name="文本框 1"/>
          <p:cNvSpPr txBox="1"/>
          <p:nvPr/>
        </p:nvSpPr>
        <p:spPr>
          <a:xfrm flipH="1">
            <a:off x="3736340" y="1400175"/>
            <a:ext cx="3296920" cy="1822450"/>
          </a:xfrm>
          <a:prstGeom prst="rect">
            <a:avLst/>
          </a:prstGeom>
          <a:noFill/>
        </p:spPr>
        <p:txBody>
          <a:bodyPr wrap="square">
            <a:spAutoFit/>
          </a:bodyPr>
          <a:p>
            <a:pPr marL="171450" lvl="0" indent="-171450" algn="l"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Using Siemens programmable control system (PLC) and analog module, equipped with Labview host computer software, it can realize real-time monitoring, display and data storage of temperature, cavity pressure, oxygen concentration and other data as well as test process, and can make reports and report output of test process data. It is stored in Excel, Word, PDF and other file formats for easy viewing and editing.</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3530</Words>
  <Application>WPS 演示</Application>
  <PresentationFormat>自定义</PresentationFormat>
  <Paragraphs>70</Paragraphs>
  <Slides>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vt:i4>
      </vt:variant>
    </vt:vector>
  </HeadingPairs>
  <TitlesOfParts>
    <vt:vector size="16" baseType="lpstr">
      <vt:lpstr>Arial</vt:lpstr>
      <vt:lpstr>宋体</vt:lpstr>
      <vt:lpstr>Wingdings</vt:lpstr>
      <vt:lpstr>MicrosoftYaHei</vt:lpstr>
      <vt:lpstr>Segoe Print</vt:lpstr>
      <vt:lpstr>Wingdings</vt:lpstr>
      <vt:lpstr>Times New Roman</vt:lpstr>
      <vt:lpstr>Calibri</vt:lpstr>
      <vt:lpstr>等线</vt:lpstr>
      <vt:lpstr>微软雅黑</vt:lpstr>
      <vt:lpstr>Calibri Light</vt:lpstr>
      <vt:lpstr>等线 Light</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162</cp:revision>
  <dcterms:created xsi:type="dcterms:W3CDTF">2022-04-06T05:39:00Z</dcterms:created>
  <dcterms:modified xsi:type="dcterms:W3CDTF">2022-06-13T02:24:17Z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A3023A16EC2F49038F935DC7BC2AA928</vt:lpwstr>
  </property>
  <property fmtid="{D5CDD505-2E9C-101B-9397-08002B2CF9AE}" pid="3" name="KSOProductBuildVer">
    <vt:lpwstr>2052-11.1.0.11744</vt:lpwstr>
  </property>
</Properties>
</file>