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7" r:id="rId3"/>
    <p:sldId id="258" r:id="rId5"/>
  </p:sldIdLst>
  <p:sldSz cx="7559675" cy="10691495"/>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C6"/>
    <a:srgbClr val="003778"/>
    <a:srgbClr val="00375A"/>
    <a:srgbClr val="003764"/>
    <a:srgbClr val="003768"/>
    <a:srgbClr val="FF3737"/>
    <a:srgbClr val="FE525E"/>
    <a:srgbClr val="FF7A83"/>
    <a:srgbClr val="DBF2FA"/>
    <a:srgbClr val="C901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824" autoAdjust="0"/>
    <p:restoredTop sz="94479" autoAdjust="0"/>
  </p:normalViewPr>
  <p:slideViewPr>
    <p:cSldViewPr snapToGrid="0" snapToObjects="1">
      <p:cViewPr varScale="1">
        <p:scale>
          <a:sx n="46" d="100"/>
          <a:sy n="46" d="100"/>
        </p:scale>
        <p:origin x="344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7950" y="1143000"/>
            <a:ext cx="21821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7024" y="1750118"/>
            <a:ext cx="6426276" cy="3723022"/>
          </a:xfrm>
        </p:spPr>
        <p:txBody>
          <a:bodyPr anchor="b"/>
          <a:lstStyle>
            <a:lvl1pPr algn="ctr">
              <a:defRPr sz="4960"/>
            </a:lvl1pPr>
          </a:lstStyle>
          <a:p>
            <a:r>
              <a:rPr lang="zh-CN" altLang="en-US"/>
              <a:t>单击此处编辑母版标题样式</a:t>
            </a:r>
            <a:endParaRPr lang="en-US" dirty="0"/>
          </a:p>
        </p:txBody>
      </p:sp>
      <p:sp>
        <p:nvSpPr>
          <p:cNvPr id="3" name="Subtitle 2"/>
          <p:cNvSpPr>
            <a:spLocks noGrp="1"/>
          </p:cNvSpPr>
          <p:nvPr>
            <p:ph type="subTitle" idx="1"/>
          </p:nvPr>
        </p:nvSpPr>
        <p:spPr>
          <a:xfrm>
            <a:off x="945041" y="5616713"/>
            <a:ext cx="5670244" cy="2581855"/>
          </a:xfrm>
        </p:spPr>
        <p:txBody>
          <a:bodyPr/>
          <a:lstStyle>
            <a:lvl1pPr marL="0" indent="0" algn="ctr">
              <a:buNone/>
              <a:defRPr sz="1985"/>
            </a:lvl1pPr>
            <a:lvl2pPr marL="377825" indent="0" algn="ctr">
              <a:buNone/>
              <a:defRPr sz="1655"/>
            </a:lvl2pPr>
            <a:lvl3pPr marL="756285" indent="0" algn="ctr">
              <a:buNone/>
              <a:defRPr sz="1490"/>
            </a:lvl3pPr>
            <a:lvl4pPr marL="1134110" indent="0" algn="ctr">
              <a:buNone/>
              <a:defRPr sz="1325"/>
            </a:lvl4pPr>
            <a:lvl5pPr marL="1511935" indent="0" algn="ctr">
              <a:buNone/>
              <a:defRPr sz="1325"/>
            </a:lvl5pPr>
            <a:lvl6pPr marL="1889760" indent="0" algn="ctr">
              <a:buNone/>
              <a:defRPr sz="1325"/>
            </a:lvl6pPr>
            <a:lvl7pPr marL="2268220" indent="0" algn="ctr">
              <a:buNone/>
              <a:defRPr sz="1325"/>
            </a:lvl7pPr>
            <a:lvl8pPr marL="2646045" indent="0" algn="ctr">
              <a:buNone/>
              <a:defRPr sz="1325"/>
            </a:lvl8pPr>
            <a:lvl9pPr marL="3023870" indent="0" algn="ctr">
              <a:buNone/>
              <a:defRPr sz="132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0358" y="569345"/>
            <a:ext cx="1630195" cy="906248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19773" y="569345"/>
            <a:ext cx="4796081" cy="906248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835" y="2666024"/>
            <a:ext cx="6520780" cy="4448316"/>
          </a:xfrm>
        </p:spPr>
        <p:txBody>
          <a:bodyPr anchor="b"/>
          <a:lstStyle>
            <a:lvl1pPr>
              <a:defRPr sz="4960"/>
            </a:lvl1pPr>
          </a:lstStyle>
          <a:p>
            <a:r>
              <a:rPr lang="zh-CN" altLang="en-US"/>
              <a:t>单击此处编辑母版标题样式</a:t>
            </a:r>
            <a:endParaRPr lang="en-US" dirty="0"/>
          </a:p>
        </p:txBody>
      </p:sp>
      <p:sp>
        <p:nvSpPr>
          <p:cNvPr id="3" name="Text Placeholder 2"/>
          <p:cNvSpPr>
            <a:spLocks noGrp="1"/>
          </p:cNvSpPr>
          <p:nvPr>
            <p:ph type="body" idx="1"/>
          </p:nvPr>
        </p:nvSpPr>
        <p:spPr>
          <a:xfrm>
            <a:off x="515835" y="7156423"/>
            <a:ext cx="6520780" cy="2339264"/>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6285"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8220"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19773"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3827415"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57" y="569348"/>
            <a:ext cx="6520780" cy="206697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520757" y="2621464"/>
            <a:ext cx="3198371"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520757" y="3906202"/>
            <a:ext cx="3198371"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3827415" y="2621464"/>
            <a:ext cx="3214123"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3827415" y="3906202"/>
            <a:ext cx="3214123"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Content Placeholder 2"/>
          <p:cNvSpPr>
            <a:spLocks noGrp="1"/>
          </p:cNvSpPr>
          <p:nvPr>
            <p:ph idx="1"/>
          </p:nvPr>
        </p:nvSpPr>
        <p:spPr>
          <a:xfrm>
            <a:off x="3214123" y="1539708"/>
            <a:ext cx="3827415" cy="7599519"/>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4123" y="1539708"/>
            <a:ext cx="3827415" cy="7599519"/>
          </a:xfrm>
        </p:spPr>
        <p:txBody>
          <a:bodyPr anchor="t"/>
          <a:lstStyle>
            <a:lvl1pPr marL="0" indent="0">
              <a:buNone/>
              <a:defRPr sz="2645"/>
            </a:lvl1pPr>
            <a:lvl2pPr marL="377825" indent="0">
              <a:buNone/>
              <a:defRPr sz="2315"/>
            </a:lvl2pPr>
            <a:lvl3pPr marL="756285" indent="0">
              <a:buNone/>
              <a:defRPr sz="1985"/>
            </a:lvl3pPr>
            <a:lvl4pPr marL="1134110" indent="0">
              <a:buNone/>
              <a:defRPr sz="1655"/>
            </a:lvl4pPr>
            <a:lvl5pPr marL="1511935" indent="0">
              <a:buNone/>
              <a:defRPr sz="1655"/>
            </a:lvl5pPr>
            <a:lvl6pPr marL="1889760" indent="0">
              <a:buNone/>
              <a:defRPr sz="1655"/>
            </a:lvl6pPr>
            <a:lvl7pPr marL="2268220" indent="0">
              <a:buNone/>
              <a:defRPr sz="1655"/>
            </a:lvl7pPr>
            <a:lvl8pPr marL="2646045" indent="0">
              <a:buNone/>
              <a:defRPr sz="1655"/>
            </a:lvl8pPr>
            <a:lvl9pPr marL="3023870" indent="0">
              <a:buNone/>
              <a:defRPr sz="1655"/>
            </a:lvl9pPr>
          </a:lstStyle>
          <a:p>
            <a:r>
              <a:rPr lang="zh-CN" altLang="en-US"/>
              <a:t>单击图标添加图片</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73" y="569348"/>
            <a:ext cx="6520780" cy="206697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73" y="2846725"/>
            <a:ext cx="6520780" cy="678510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519773" y="9911556"/>
            <a:ext cx="1701073" cy="569345"/>
          </a:xfrm>
          <a:prstGeom prst="rect">
            <a:avLst/>
          </a:prstGeom>
        </p:spPr>
        <p:txBody>
          <a:bodyPr vert="horz" lIns="91440" tIns="45720" rIns="91440" bIns="45720" rtlCol="0" anchor="ctr"/>
          <a:lstStyle>
            <a:lvl1pPr algn="l">
              <a:defRPr sz="990">
                <a:solidFill>
                  <a:schemeClr val="tx1">
                    <a:tint val="75000"/>
                  </a:schemeClr>
                </a:solidFill>
              </a:defRPr>
            </a:lvl1p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3"/>
          </p:nvPr>
        </p:nvSpPr>
        <p:spPr>
          <a:xfrm>
            <a:off x="2504358" y="9911556"/>
            <a:ext cx="2551610" cy="56934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5339480" y="9911556"/>
            <a:ext cx="1701073" cy="569345"/>
          </a:xfrm>
          <a:prstGeom prst="rect">
            <a:avLst/>
          </a:prstGeom>
        </p:spPr>
        <p:txBody>
          <a:bodyPr vert="horz" lIns="91440" tIns="45720" rIns="91440" bIns="45720" rtlCol="0" anchor="ctr"/>
          <a:lstStyle>
            <a:lvl1pPr algn="r">
              <a:defRPr sz="990">
                <a:solidFill>
                  <a:schemeClr val="tx1">
                    <a:tint val="75000"/>
                  </a:schemeClr>
                </a:solidFill>
              </a:defRPr>
            </a:lvl1pPr>
          </a:lstStyle>
          <a:p>
            <a:fld id="{C728DA52-3649-BA4E-B021-D75B40B8A59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6285" rtl="0" eaLnBrk="1" latinLnBrk="0" hangingPunct="1">
        <a:lnSpc>
          <a:spcPct val="90000"/>
        </a:lnSpc>
        <a:spcBef>
          <a:spcPct val="0"/>
        </a:spcBef>
        <a:buNone/>
        <a:defRPr sz="3640" kern="1200">
          <a:solidFill>
            <a:schemeClr val="tx1"/>
          </a:solidFill>
          <a:latin typeface="+mj-lt"/>
          <a:ea typeface="+mj-ea"/>
          <a:cs typeface="+mj-cs"/>
        </a:defRPr>
      </a:lvl1pPr>
    </p:titleStyle>
    <p:bodyStyle>
      <a:lvl1pPr marL="189230" indent="-189230" algn="l" defTabSz="756285" rtl="0" eaLnBrk="1" latinLnBrk="0" hangingPunct="1">
        <a:lnSpc>
          <a:spcPct val="90000"/>
        </a:lnSpc>
        <a:spcBef>
          <a:spcPct val="166000"/>
        </a:spcBef>
        <a:buFont typeface="Arial" panose="020B0604020202020204" pitchFamily="34" charset="0"/>
        <a:buChar char="•"/>
        <a:defRPr sz="2315" kern="1200">
          <a:solidFill>
            <a:schemeClr val="tx1"/>
          </a:solidFill>
          <a:latin typeface="+mn-lt"/>
          <a:ea typeface="+mn-ea"/>
          <a:cs typeface="+mn-cs"/>
        </a:defRPr>
      </a:lvl1pPr>
      <a:lvl2pPr marL="567055" indent="-189230" algn="l" defTabSz="756285" rtl="0" eaLnBrk="1" latinLnBrk="0" hangingPunct="1">
        <a:lnSpc>
          <a:spcPct val="90000"/>
        </a:lnSpc>
        <a:spcBef>
          <a:spcPct val="83000"/>
        </a:spcBef>
        <a:buFont typeface="Arial" panose="020B0604020202020204" pitchFamily="34" charset="0"/>
        <a:buChar char="•"/>
        <a:defRPr sz="1985" kern="1200">
          <a:solidFill>
            <a:schemeClr val="tx1"/>
          </a:solidFill>
          <a:latin typeface="+mn-lt"/>
          <a:ea typeface="+mn-ea"/>
          <a:cs typeface="+mn-cs"/>
        </a:defRPr>
      </a:lvl2pPr>
      <a:lvl3pPr marL="944880" indent="-189230" algn="l" defTabSz="756285" rtl="0" eaLnBrk="1" latinLnBrk="0" hangingPunct="1">
        <a:lnSpc>
          <a:spcPct val="90000"/>
        </a:lnSpc>
        <a:spcBef>
          <a:spcPct val="83000"/>
        </a:spcBef>
        <a:buFont typeface="Arial" panose="020B0604020202020204" pitchFamily="34" charset="0"/>
        <a:buChar char="•"/>
        <a:defRPr sz="1655" kern="1200">
          <a:solidFill>
            <a:schemeClr val="tx1"/>
          </a:solidFill>
          <a:latin typeface="+mn-lt"/>
          <a:ea typeface="+mn-ea"/>
          <a:cs typeface="+mn-cs"/>
        </a:defRPr>
      </a:lvl3pPr>
      <a:lvl4pPr marL="132270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4pPr>
      <a:lvl5pPr marL="170116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5pPr>
      <a:lvl6pPr marL="207899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6pPr>
      <a:lvl7pPr marL="245681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7pPr>
      <a:lvl8pPr marL="283527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8pPr>
      <a:lvl9pPr marL="321310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6285" rtl="0" eaLnBrk="1" latinLnBrk="0" hangingPunct="1">
        <a:defRPr sz="1490" kern="1200">
          <a:solidFill>
            <a:schemeClr val="tx1"/>
          </a:solidFill>
          <a:latin typeface="+mn-lt"/>
          <a:ea typeface="+mn-ea"/>
          <a:cs typeface="+mn-cs"/>
        </a:defRPr>
      </a:lvl1pPr>
      <a:lvl2pPr marL="377825" algn="l" defTabSz="756285" rtl="0" eaLnBrk="1" latinLnBrk="0" hangingPunct="1">
        <a:defRPr sz="1490" kern="1200">
          <a:solidFill>
            <a:schemeClr val="tx1"/>
          </a:solidFill>
          <a:latin typeface="+mn-lt"/>
          <a:ea typeface="+mn-ea"/>
          <a:cs typeface="+mn-cs"/>
        </a:defRPr>
      </a:lvl2pPr>
      <a:lvl3pPr marL="756285" algn="l" defTabSz="756285" rtl="0" eaLnBrk="1" latinLnBrk="0" hangingPunct="1">
        <a:defRPr sz="1490" kern="1200">
          <a:solidFill>
            <a:schemeClr val="tx1"/>
          </a:solidFill>
          <a:latin typeface="+mn-lt"/>
          <a:ea typeface="+mn-ea"/>
          <a:cs typeface="+mn-cs"/>
        </a:defRPr>
      </a:lvl3pPr>
      <a:lvl4pPr marL="1134110" algn="l" defTabSz="756285" rtl="0" eaLnBrk="1" latinLnBrk="0" hangingPunct="1">
        <a:defRPr sz="1490" kern="1200">
          <a:solidFill>
            <a:schemeClr val="tx1"/>
          </a:solidFill>
          <a:latin typeface="+mn-lt"/>
          <a:ea typeface="+mn-ea"/>
          <a:cs typeface="+mn-cs"/>
        </a:defRPr>
      </a:lvl4pPr>
      <a:lvl5pPr marL="1511935" algn="l" defTabSz="756285" rtl="0" eaLnBrk="1" latinLnBrk="0" hangingPunct="1">
        <a:defRPr sz="1490" kern="1200">
          <a:solidFill>
            <a:schemeClr val="tx1"/>
          </a:solidFill>
          <a:latin typeface="+mn-lt"/>
          <a:ea typeface="+mn-ea"/>
          <a:cs typeface="+mn-cs"/>
        </a:defRPr>
      </a:lvl5pPr>
      <a:lvl6pPr marL="1889760" algn="l" defTabSz="756285" rtl="0" eaLnBrk="1" latinLnBrk="0" hangingPunct="1">
        <a:defRPr sz="1490" kern="1200">
          <a:solidFill>
            <a:schemeClr val="tx1"/>
          </a:solidFill>
          <a:latin typeface="+mn-lt"/>
          <a:ea typeface="+mn-ea"/>
          <a:cs typeface="+mn-cs"/>
        </a:defRPr>
      </a:lvl6pPr>
      <a:lvl7pPr marL="2268220" algn="l" defTabSz="756285" rtl="0" eaLnBrk="1" latinLnBrk="0" hangingPunct="1">
        <a:defRPr sz="1490" kern="1200">
          <a:solidFill>
            <a:schemeClr val="tx1"/>
          </a:solidFill>
          <a:latin typeface="+mn-lt"/>
          <a:ea typeface="+mn-ea"/>
          <a:cs typeface="+mn-cs"/>
        </a:defRPr>
      </a:lvl7pPr>
      <a:lvl8pPr marL="2646045" algn="l" defTabSz="756285" rtl="0" eaLnBrk="1" latinLnBrk="0" hangingPunct="1">
        <a:defRPr sz="1490" kern="1200">
          <a:solidFill>
            <a:schemeClr val="tx1"/>
          </a:solidFill>
          <a:latin typeface="+mn-lt"/>
          <a:ea typeface="+mn-ea"/>
          <a:cs typeface="+mn-cs"/>
        </a:defRPr>
      </a:lvl8pPr>
      <a:lvl9pPr marL="3023870" algn="l" defTabSz="756285"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3.jpeg"/><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911444" y="443372"/>
            <a:ext cx="2817114" cy="245110"/>
          </a:xfrm>
          <a:prstGeom prst="rect">
            <a:avLst/>
          </a:prstGeom>
          <a:noFill/>
        </p:spPr>
        <p:txBody>
          <a:bodyPr wrap="square" rtlCol="0">
            <a:spAutoFit/>
          </a:bodyPr>
          <a:p>
            <a:pPr algn="l"/>
            <a:r>
              <a:rPr lang="en-US" altLang="zh-CN" sz="1000" dirty="0">
                <a:latin typeface="宋体" panose="02010600030101010101" pitchFamily="2" charset="-122"/>
                <a:ea typeface="宋体" panose="02010600030101010101" pitchFamily="2" charset="-122"/>
                <a:cs typeface="Calibri" panose="020F0502020204030204" charset="0"/>
              </a:rPr>
              <a:t>        </a:t>
            </a:r>
            <a:r>
              <a:rPr lang="en-US" altLang="zh-CN" sz="1000" b="1" dirty="0">
                <a:latin typeface="宋体" panose="02010600030101010101" pitchFamily="2" charset="-122"/>
                <a:ea typeface="宋体" panose="02010600030101010101" pitchFamily="2" charset="-122"/>
                <a:cs typeface="Calibri" panose="020F0502020204030204" charset="0"/>
              </a:rPr>
              <a:t>The Expert In Fire Testing</a:t>
            </a:r>
            <a:endParaRPr lang="zh-CN" altLang="en-US" sz="1000" dirty="0">
              <a:latin typeface="宋体" panose="02010600030101010101" pitchFamily="2" charset="-122"/>
              <a:ea typeface="宋体" panose="02010600030101010101" pitchFamily="2" charset="-122"/>
              <a:cs typeface="Calibri" panose="020F0502020204030204" charset="0"/>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38430" y="887730"/>
            <a:ext cx="6840220" cy="368300"/>
          </a:xfrm>
          <a:prstGeom prst="rect">
            <a:avLst/>
          </a:prstGeom>
          <a:noFill/>
        </p:spPr>
        <p:txBody>
          <a:bodyPr wrap="square" rtlCol="0">
            <a:spAutoFit/>
          </a:bodyPr>
          <a:p>
            <a:pPr algn="l"/>
            <a:r>
              <a:rPr lang="zh-CN" altLang="en-US" b="1" dirty="0">
                <a:latin typeface="宋体" panose="02010600030101010101" pitchFamily="2" charset="-122"/>
                <a:ea typeface="宋体" panose="02010600030101010101" pitchFamily="2" charset="-122"/>
                <a:sym typeface="+mn-ea"/>
              </a:rPr>
              <a:t> </a:t>
            </a:r>
            <a:r>
              <a:rPr lang="zh-CN" altLang="en-US" b="1" dirty="0">
                <a:latin typeface="Times New Roman" panose="02020603050405020304" pitchFamily="18" charset="0"/>
                <a:ea typeface="宋体" panose="02010600030101010101" pitchFamily="2" charset="-122"/>
                <a:cs typeface="Times New Roman" panose="02020603050405020304" pitchFamily="18" charset="0"/>
                <a:sym typeface="+mn-ea"/>
              </a:rPr>
              <a:t>IMO </a:t>
            </a:r>
            <a:r>
              <a:rPr lang="en-US" altLang="zh-CN" b="1" dirty="0">
                <a:latin typeface="Times New Roman" panose="02020603050405020304" pitchFamily="18" charset="0"/>
                <a:ea typeface="宋体" panose="02010600030101010101" pitchFamily="2" charset="-122"/>
                <a:cs typeface="Times New Roman" panose="02020603050405020304" pitchFamily="18" charset="0"/>
                <a:sym typeface="+mn-ea"/>
              </a:rPr>
              <a:t>Thermal Radiation Flame Propagation Tester</a:t>
            </a:r>
            <a:endParaRPr lang="en-US" altLang="zh-CN" b="1"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6" name="文本框 15"/>
          <p:cNvSpPr txBox="1"/>
          <p:nvPr/>
        </p:nvSpPr>
        <p:spPr>
          <a:xfrm>
            <a:off x="167005" y="1229995"/>
            <a:ext cx="6737985" cy="668020"/>
          </a:xfrm>
          <a:prstGeom prst="rect">
            <a:avLst/>
          </a:prstGeom>
          <a:noFill/>
        </p:spPr>
        <p:txBody>
          <a:bodyPr wrap="square" rtlCol="0">
            <a:spAutoFit/>
          </a:bodyPr>
          <a:p>
            <a:pPr algn="l" fontAlgn="auto">
              <a:lnSpc>
                <a:spcPts val="1500"/>
              </a:lnSpc>
            </a:pPr>
            <a:r>
              <a:rPr lang="en-US" sz="1000" dirty="0">
                <a:effectLst/>
                <a:latin typeface="宋体" panose="02010600030101010101" pitchFamily="2" charset="-122"/>
                <a:ea typeface="宋体" panose="02010600030101010101" pitchFamily="2" charset="-122"/>
                <a:cs typeface="MicrosoftYaHei"/>
                <a:sym typeface="+mn-ea"/>
              </a:rPr>
              <a:t>    </a:t>
            </a:r>
            <a:r>
              <a:rPr sz="1000" dirty="0">
                <a:effectLst/>
                <a:latin typeface="Times New Roman" panose="02020603050405020304" pitchFamily="18" charset="0"/>
                <a:ea typeface="宋体" panose="02010600030101010101" pitchFamily="2" charset="-122"/>
                <a:cs typeface="Times New Roman" panose="02020603050405020304" pitchFamily="18" charset="0"/>
                <a:sym typeface="+mn-ea"/>
              </a:rPr>
              <a:t>IMO Thermal Radiation Flame Propagation Tester</a:t>
            </a:r>
            <a:r>
              <a:rPr sz="1000" dirty="0">
                <a:effectLst/>
                <a:latin typeface="Times New Roman" panose="02020603050405020304" pitchFamily="18" charset="0"/>
                <a:ea typeface="宋体" panose="02010600030101010101" pitchFamily="2" charset="-122"/>
                <a:cs typeface="Times New Roman" panose="02020603050405020304" pitchFamily="18" charset="0"/>
                <a:sym typeface="+mn-ea"/>
              </a:rPr>
              <a:t> is developed according to IM0 FTPC Part 5 and 6 IMO Res 653(16)_EN and GB/T 28752-2012 flame spread test method on vertical surface. It can be used to measure the presence of ignition flame in the laboratory. The properties of a material, product, or component corresponding to radiant heat.</a:t>
            </a:r>
            <a:endParaRPr sz="10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2" name="文本框 21"/>
          <p:cNvSpPr txBox="1"/>
          <p:nvPr/>
        </p:nvSpPr>
        <p:spPr>
          <a:xfrm flipH="1">
            <a:off x="167640" y="7697470"/>
            <a:ext cx="3392805" cy="2207260"/>
          </a:xfrm>
          <a:prstGeom prst="rect">
            <a:avLst/>
          </a:prstGeom>
          <a:noFill/>
        </p:spPr>
        <p:txBody>
          <a:bodyPr wrap="square">
            <a:spAutoFit/>
          </a:bodyPr>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Stainless steel </a:t>
            </a:r>
            <a:r>
              <a:rPr lang="en-US" sz="1000" dirty="0">
                <a:effectLst/>
                <a:latin typeface="Times New Roman" panose="02020603050405020304" pitchFamily="18" charset="0"/>
                <a:ea typeface="宋体" panose="02010600030101010101" pitchFamily="2" charset="-122"/>
                <a:cs typeface="Times New Roman" panose="02020603050405020304" pitchFamily="18" charset="0"/>
              </a:rPr>
              <a:t>chamber</a:t>
            </a: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 frame structure design makes the </a:t>
            </a:r>
            <a:r>
              <a:rPr lang="en-US" sz="1000" dirty="0">
                <a:effectLst/>
                <a:latin typeface="Times New Roman" panose="02020603050405020304" pitchFamily="18" charset="0"/>
                <a:ea typeface="宋体" panose="02010600030101010101" pitchFamily="2" charset="-122"/>
                <a:cs typeface="Times New Roman" panose="02020603050405020304" pitchFamily="18" charset="0"/>
              </a:rPr>
              <a:t>chamber</a:t>
            </a: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 stronger</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Independent control cabinet, convenient for </a:t>
            </a:r>
            <a:r>
              <a:rPr lang="en-US" sz="1000" dirty="0">
                <a:effectLst/>
                <a:latin typeface="Times New Roman" panose="02020603050405020304" pitchFamily="18" charset="0"/>
                <a:ea typeface="宋体" panose="02010600030101010101" pitchFamily="2" charset="-122"/>
                <a:cs typeface="Times New Roman" panose="02020603050405020304" pitchFamily="18" charset="0"/>
              </a:rPr>
              <a:t>testing chamber</a:t>
            </a: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 layout, and away from fire to avoid the influence of high temperature on the electrical components of control room</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Infrared radiation plate, stainless steel frame, built-in spoiler device, so that the flame uniform and stable.</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The radiation plate adopts mechanical rotating device, which can be quickly positioned in the test position</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文本框 23"/>
          <p:cNvSpPr txBox="1"/>
          <p:nvPr/>
        </p:nvSpPr>
        <p:spPr>
          <a:xfrm>
            <a:off x="307340" y="5413375"/>
            <a:ext cx="3253105" cy="668020"/>
          </a:xfrm>
          <a:prstGeom prst="rect">
            <a:avLst/>
          </a:prstGeom>
          <a:noFill/>
        </p:spPr>
        <p:txBody>
          <a:bodyPr wrap="square">
            <a:spAutoFit/>
          </a:bodyPr>
          <a:p>
            <a:pPr algn="l" fontAlgn="auto">
              <a:lnSpc>
                <a:spcPts val="1500"/>
              </a:lnSpc>
            </a:pPr>
            <a:r>
              <a:rPr lang="zh-CN" altLang="zh-CN" sz="1000" dirty="0">
                <a:effectLst/>
                <a:latin typeface="Times New Roman" panose="02020603050405020304" pitchFamily="18" charset="0"/>
                <a:ea typeface="宋体" panose="02010600030101010101" pitchFamily="2" charset="-122"/>
                <a:cs typeface="Times New Roman" panose="02020603050405020304" pitchFamily="18" charset="0"/>
              </a:rPr>
              <a:t>GB/T 28752-2012: Test method for transverse spread of flame on vertical surfaces</a:t>
            </a:r>
            <a:endParaRPr lang="zh-CN"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1500"/>
              </a:lnSpc>
            </a:pPr>
            <a:r>
              <a:rPr lang="zh-CN" altLang="zh-CN" sz="1000" dirty="0">
                <a:effectLst/>
                <a:latin typeface="Times New Roman" panose="02020603050405020304" pitchFamily="18" charset="0"/>
                <a:ea typeface="宋体" panose="02010600030101010101" pitchFamily="2" charset="-122"/>
                <a:cs typeface="Times New Roman" panose="02020603050405020304" pitchFamily="18" charset="0"/>
              </a:rPr>
              <a:t>IM0 FTPC Part 5 and 6 IMO Res 653(16)_EN</a:t>
            </a:r>
            <a:endParaRPr lang="zh-CN"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307340" y="5022850"/>
            <a:ext cx="3399790" cy="321945"/>
          </a:xfrm>
          <a:prstGeom prst="rect">
            <a:avLst/>
          </a:prstGeom>
          <a:noFill/>
        </p:spPr>
        <p:txBody>
          <a:bodyPr wrap="square">
            <a:spAutoFit/>
          </a:bodyPr>
          <a:p>
            <a:pPr algn="l">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Product Standard</a:t>
            </a:r>
            <a:r>
              <a:rPr lang="en-US" altLang="zh-CN" sz="1400" b="1" kern="100" dirty="0">
                <a:effectLst/>
                <a:latin typeface="宋体" panose="02010600030101010101" pitchFamily="2" charset="-122"/>
                <a:ea typeface="宋体" panose="02010600030101010101" pitchFamily="2" charset="-122"/>
                <a:cs typeface="Arial" panose="020B0604020202020204" pitchFamily="34" charset="0"/>
              </a:rPr>
              <a:t> </a:t>
            </a:r>
            <a:endParaRPr lang="zh-CN" altLang="en-US" sz="1400" kern="100" dirty="0">
              <a:solidFill>
                <a:srgbClr val="FF0000"/>
              </a:solidFill>
              <a:effectLst/>
              <a:latin typeface="宋体" panose="02010600030101010101" pitchFamily="2" charset="-122"/>
              <a:ea typeface="宋体" panose="02010600030101010101" pitchFamily="2" charset="-122"/>
              <a:cs typeface="Arial" panose="020B0604020202020204" pitchFamily="34" charset="0"/>
            </a:endParaRPr>
          </a:p>
        </p:txBody>
      </p:sp>
      <p:sp>
        <p:nvSpPr>
          <p:cNvPr id="21" name="文本框 20"/>
          <p:cNvSpPr txBox="1"/>
          <p:nvPr/>
        </p:nvSpPr>
        <p:spPr>
          <a:xfrm>
            <a:off x="3665220" y="7694295"/>
            <a:ext cx="3616960" cy="2399665"/>
          </a:xfrm>
          <a:prstGeom prst="rect">
            <a:avLst/>
          </a:prstGeom>
          <a:noFill/>
        </p:spPr>
        <p:txBody>
          <a:bodyPr wrap="square">
            <a:spAutoFit/>
          </a:bodyPr>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rPr>
              <a:t>A ceramic igniter is provided to apply an open flame to the sample</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rPr>
              <a:t>Imported precise rotor flowmeter to adjust and control the air intake of the igniter</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rPr>
              <a:t>Igniter is automatically ignited by high voltage pulse, ignition is stable, safe and reliable</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rPr>
              <a:t>Equipped with standard porous calibration plate device, with heat flow meter to calibrate the radiation plate. Heat flux meter calibration adopts mobile mode, users can move the heat flux meter and easily calibrate the radiation plate heat flux, while the testing software can draw the heat flux curve</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25" name="直接连接符 24"/>
          <p:cNvCxnSpPr/>
          <p:nvPr/>
        </p:nvCxnSpPr>
        <p:spPr>
          <a:xfrm flipV="1">
            <a:off x="263525" y="5326380"/>
            <a:ext cx="3091815" cy="18415"/>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02565" y="7630160"/>
            <a:ext cx="707961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48920" y="7235190"/>
            <a:ext cx="2481580" cy="321945"/>
          </a:xfrm>
          <a:prstGeom prst="rect">
            <a:avLst/>
          </a:prstGeom>
          <a:noFill/>
        </p:spPr>
        <p:txBody>
          <a:bodyPr wrap="square">
            <a:spAutoFit/>
          </a:bodyPr>
          <a:p>
            <a:pPr algn="l">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Feature</a:t>
            </a:r>
            <a:endParaRPr lang="en-US" altLang="zh-CN" sz="1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1" name="文本框 40"/>
          <p:cNvSpPr txBox="1"/>
          <p:nvPr/>
        </p:nvSpPr>
        <p:spPr>
          <a:xfrm>
            <a:off x="5604510" y="10075545"/>
            <a:ext cx="1795145" cy="406400"/>
          </a:xfrm>
          <a:prstGeom prst="rect">
            <a:avLst/>
          </a:prstGeom>
          <a:noFill/>
        </p:spPr>
        <p:txBody>
          <a:bodyPr wrap="square" rtlCol="0">
            <a:spAutoFit/>
          </a:bodyPr>
          <a:p>
            <a:pPr algn="l"/>
            <a:r>
              <a:rPr lang="en-US" altLang="zh-CN" sz="1050"/>
              <a:t>              </a:t>
            </a:r>
            <a:r>
              <a:rPr lang="en-US" altLang="zh-CN" sz="1000">
                <a:latin typeface="+mn-ea"/>
              </a:rPr>
              <a:t>www.firemana.com</a:t>
            </a:r>
            <a:endParaRPr lang="zh-CN" altLang="en-US" sz="1000" dirty="0">
              <a:latin typeface="+mn-ea"/>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46" name="组合 45"/>
          <p:cNvGrpSpPr/>
          <p:nvPr/>
        </p:nvGrpSpPr>
        <p:grpSpPr>
          <a:xfrm>
            <a:off x="146685" y="10075545"/>
            <a:ext cx="7252970" cy="497840"/>
            <a:chOff x="231" y="15867"/>
            <a:chExt cx="11422" cy="784"/>
          </a:xfrm>
        </p:grpSpPr>
        <p:sp>
          <p:nvSpPr>
            <p:cNvPr id="23" name="文本框 22"/>
            <p:cNvSpPr txBox="1"/>
            <p:nvPr/>
          </p:nvSpPr>
          <p:spPr>
            <a:xfrm>
              <a:off x="231" y="15867"/>
              <a:ext cx="5197" cy="696"/>
            </a:xfrm>
            <a:prstGeom prst="rect">
              <a:avLst/>
            </a:prstGeom>
            <a:noFill/>
          </p:spPr>
          <p:txBody>
            <a:bodyPr wrap="square" rtlCol="0">
              <a:spAutoFit/>
            </a:bodyPr>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a:p>
              <a:pPr algn="l"/>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0516-83843888</a:t>
              </a:r>
              <a:endParaRPr lang="zh-CN" altLang="en-US" sz="1230" b="1" dirty="0">
                <a:solidFill>
                  <a:srgbClr val="C00000"/>
                </a:solidFill>
                <a:latin typeface="Calibri" panose="020F0502020204030204" charset="0"/>
                <a:cs typeface="Calibri" panose="020F0502020204030204" charset="0"/>
              </a:endParaRPr>
            </a:p>
          </p:txBody>
        </p:sp>
        <p:sp>
          <p:nvSpPr>
            <p:cNvPr id="40" name="文本框 39"/>
            <p:cNvSpPr txBox="1"/>
            <p:nvPr/>
          </p:nvSpPr>
          <p:spPr>
            <a:xfrm>
              <a:off x="9448" y="16210"/>
              <a:ext cx="2205"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400-086-0699</a:t>
              </a:r>
              <a:endParaRPr lang="zh-CN" altLang="en-US" sz="1230" b="1" dirty="0">
                <a:solidFill>
                  <a:srgbClr val="C00000"/>
                </a:solidFill>
                <a:latin typeface="Calibri" panose="020F0502020204030204" charset="0"/>
                <a:cs typeface="Calibri" panose="020F0502020204030204" charset="0"/>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3965" y="7324725"/>
            <a:ext cx="175895" cy="175895"/>
          </a:xfrm>
          <a:prstGeom prst="rect">
            <a:avLst/>
          </a:prstGeom>
        </p:spPr>
      </p:pic>
      <p:pic>
        <p:nvPicPr>
          <p:cNvPr id="32" name="图片 3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0775" y="7327265"/>
            <a:ext cx="175895" cy="175895"/>
          </a:xfrm>
          <a:prstGeom prst="rect">
            <a:avLst/>
          </a:prstGeom>
        </p:spPr>
      </p:pic>
      <p:grpSp>
        <p:nvGrpSpPr>
          <p:cNvPr id="36" name="组合 35"/>
          <p:cNvGrpSpPr/>
          <p:nvPr/>
        </p:nvGrpSpPr>
        <p:grpSpPr>
          <a:xfrm>
            <a:off x="2020570" y="5096510"/>
            <a:ext cx="299085" cy="175260"/>
            <a:chOff x="1765" y="7941"/>
            <a:chExt cx="471" cy="276"/>
          </a:xfrm>
        </p:grpSpPr>
        <p:pic>
          <p:nvPicPr>
            <p:cNvPr id="37" name="图片 36"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42" name="图片 4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sp>
        <p:nvSpPr>
          <p:cNvPr id="3" name="文本框 2"/>
          <p:cNvSpPr txBox="1"/>
          <p:nvPr/>
        </p:nvSpPr>
        <p:spPr>
          <a:xfrm>
            <a:off x="3868420" y="5337175"/>
            <a:ext cx="3140075" cy="275590"/>
          </a:xfrm>
          <a:prstGeom prst="rect">
            <a:avLst/>
          </a:prstGeom>
          <a:gradFill>
            <a:gsLst>
              <a:gs pos="2000">
                <a:srgbClr val="F9F8F6"/>
              </a:gs>
              <a:gs pos="100000">
                <a:srgbClr val="CCCBC9"/>
              </a:gs>
            </a:gsLst>
            <a:lin ang="13500000" scaled="0"/>
          </a:gradFill>
        </p:spPr>
        <p:txBody>
          <a:bodyPr wrap="square" rtlCol="0">
            <a:spAutoFit/>
          </a:bodyPr>
          <a:p>
            <a:pPr algn="l"/>
            <a:endParaRPr lang="zh-CN" altLang="en-US" sz="1200">
              <a:solidFill>
                <a:schemeClr val="tx1"/>
              </a:solidFill>
              <a:uFillTx/>
            </a:endParaRPr>
          </a:p>
        </p:txBody>
      </p:sp>
      <p:sp>
        <p:nvSpPr>
          <p:cNvPr id="28" name="文本框 27"/>
          <p:cNvSpPr txBox="1"/>
          <p:nvPr/>
        </p:nvSpPr>
        <p:spPr>
          <a:xfrm>
            <a:off x="3868420" y="6446520"/>
            <a:ext cx="3129915" cy="275590"/>
          </a:xfrm>
          <a:prstGeom prst="rect">
            <a:avLst/>
          </a:prstGeom>
          <a:gradFill>
            <a:gsLst>
              <a:gs pos="2000">
                <a:srgbClr val="F9F8F6"/>
              </a:gs>
              <a:gs pos="100000">
                <a:srgbClr val="CCCBC9"/>
              </a:gs>
            </a:gsLst>
            <a:lin ang="13500000" scaled="0"/>
          </a:gradFill>
        </p:spPr>
        <p:txBody>
          <a:bodyPr wrap="square" rtlCol="0">
            <a:spAutoFit/>
          </a:bodyPr>
          <a:p>
            <a:pPr algn="l"/>
            <a:endParaRPr lang="zh-CN" altLang="en-US" sz="1200">
              <a:solidFill>
                <a:schemeClr val="tx1"/>
              </a:solidFill>
              <a:uFillTx/>
            </a:endParaRPr>
          </a:p>
        </p:txBody>
      </p:sp>
      <p:sp>
        <p:nvSpPr>
          <p:cNvPr id="33" name="文本框 32"/>
          <p:cNvSpPr txBox="1"/>
          <p:nvPr/>
        </p:nvSpPr>
        <p:spPr>
          <a:xfrm>
            <a:off x="3862070" y="6995160"/>
            <a:ext cx="3129915" cy="306705"/>
          </a:xfrm>
          <a:prstGeom prst="rect">
            <a:avLst/>
          </a:prstGeom>
          <a:gradFill>
            <a:gsLst>
              <a:gs pos="2000">
                <a:srgbClr val="F9F8F6"/>
              </a:gs>
              <a:gs pos="100000">
                <a:srgbClr val="CCCBC9"/>
              </a:gs>
            </a:gsLst>
            <a:lin ang="13500000" scaled="0"/>
          </a:gradFill>
        </p:spPr>
        <p:txBody>
          <a:bodyPr wrap="square" rtlCol="0">
            <a:spAutoFit/>
          </a:bodyPr>
          <a:p>
            <a:pPr algn="l"/>
            <a:endParaRPr lang="zh-CN" altLang="en-US" sz="1400">
              <a:solidFill>
                <a:schemeClr val="tx1"/>
              </a:solidFill>
              <a:uFillTx/>
            </a:endParaRPr>
          </a:p>
        </p:txBody>
      </p:sp>
      <p:sp>
        <p:nvSpPr>
          <p:cNvPr id="43" name="文本框 42"/>
          <p:cNvSpPr txBox="1"/>
          <p:nvPr/>
        </p:nvSpPr>
        <p:spPr>
          <a:xfrm>
            <a:off x="3870960" y="4990465"/>
            <a:ext cx="3795395" cy="321945"/>
          </a:xfrm>
          <a:prstGeom prst="rect">
            <a:avLst/>
          </a:prstGeom>
          <a:noFill/>
        </p:spPr>
        <p:txBody>
          <a:bodyPr wrap="square">
            <a:spAutoFit/>
          </a:bodyPr>
          <a:p>
            <a:pPr algn="l">
              <a:lnSpc>
                <a:spcPts val="1800"/>
              </a:lnSpc>
            </a:pP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sym typeface="+mn-ea"/>
              </a:rPr>
              <a:t>Product Parameter</a:t>
            </a:r>
            <a:endParaRPr lang="en-US" altLang="zh-CN" sz="14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p:txBody>
      </p:sp>
      <p:grpSp>
        <p:nvGrpSpPr>
          <p:cNvPr id="44" name="组合 43"/>
          <p:cNvGrpSpPr/>
          <p:nvPr/>
        </p:nvGrpSpPr>
        <p:grpSpPr>
          <a:xfrm rot="0">
            <a:off x="5480685" y="5079365"/>
            <a:ext cx="299085" cy="175260"/>
            <a:chOff x="1765" y="7941"/>
            <a:chExt cx="471" cy="276"/>
          </a:xfrm>
        </p:grpSpPr>
        <p:pic>
          <p:nvPicPr>
            <p:cNvPr id="45" name="图片 44"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47" name="图片 46"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sp>
        <p:nvSpPr>
          <p:cNvPr id="48" name="文本框 47"/>
          <p:cNvSpPr txBox="1"/>
          <p:nvPr/>
        </p:nvSpPr>
        <p:spPr>
          <a:xfrm>
            <a:off x="3841115" y="5960745"/>
            <a:ext cx="684530" cy="229870"/>
          </a:xfrm>
          <a:prstGeom prst="rect">
            <a:avLst/>
          </a:prstGeom>
          <a:noFill/>
        </p:spPr>
        <p:txBody>
          <a:bodyPr wrap="none" rtlCol="0">
            <a:spAutoFit/>
          </a:bodyPr>
          <a:p>
            <a:r>
              <a:rPr lang="en-US" altLang="zh-CN" sz="900">
                <a:latin typeface="Times New Roman" panose="02020603050405020304" pitchFamily="18" charset="0"/>
                <a:ea typeface="宋体" panose="02010600030101010101" pitchFamily="2" charset="-122"/>
                <a:cs typeface="Times New Roman" panose="02020603050405020304" pitchFamily="18" charset="0"/>
              </a:rPr>
              <a:t>Dimension</a:t>
            </a:r>
            <a:endParaRPr lang="en-US" altLang="zh-CN" sz="90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50" name="直接连接符 49"/>
          <p:cNvCxnSpPr/>
          <p:nvPr/>
        </p:nvCxnSpPr>
        <p:spPr>
          <a:xfrm>
            <a:off x="4681220" y="5342890"/>
            <a:ext cx="0" cy="1958975"/>
          </a:xfrm>
          <a:prstGeom prst="line">
            <a:avLst/>
          </a:prstGeom>
          <a:ln w="3810">
            <a:solidFill>
              <a:srgbClr val="C9010C">
                <a:alpha val="50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3868420" y="5612765"/>
            <a:ext cx="3134360"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864610" y="6995160"/>
            <a:ext cx="3119755" cy="635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862070" y="7301865"/>
            <a:ext cx="3140710"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870960" y="6724015"/>
            <a:ext cx="3131820"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3870960" y="6438900"/>
            <a:ext cx="3117215" cy="762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3864610" y="5338445"/>
            <a:ext cx="3138170"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4681220" y="5892800"/>
            <a:ext cx="2297430"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4681220" y="6169660"/>
            <a:ext cx="231076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pic>
        <p:nvPicPr>
          <p:cNvPr id="2" name="图片 1" descr="7014 拷贝"/>
          <p:cNvPicPr>
            <a:picLocks noChangeAspect="1"/>
          </p:cNvPicPr>
          <p:nvPr/>
        </p:nvPicPr>
        <p:blipFill>
          <a:blip r:embed="rId4"/>
          <a:stretch>
            <a:fillRect/>
          </a:stretch>
        </p:blipFill>
        <p:spPr>
          <a:xfrm>
            <a:off x="1121410" y="1944370"/>
            <a:ext cx="5464810" cy="3070225"/>
          </a:xfrm>
          <a:prstGeom prst="rect">
            <a:avLst/>
          </a:prstGeom>
        </p:spPr>
      </p:pic>
      <p:sp>
        <p:nvSpPr>
          <p:cNvPr id="49" name="文本框 48"/>
          <p:cNvSpPr txBox="1"/>
          <p:nvPr/>
        </p:nvSpPr>
        <p:spPr>
          <a:xfrm>
            <a:off x="3858260" y="5208905"/>
            <a:ext cx="3423920" cy="2155825"/>
          </a:xfrm>
          <a:prstGeom prst="rect">
            <a:avLst/>
          </a:prstGeom>
          <a:noFill/>
        </p:spPr>
        <p:txBody>
          <a:bodyPr wrap="square" rtlCol="0">
            <a:spAutoFit/>
          </a:bodyPr>
          <a:p>
            <a:pPr fontAlgn="auto">
              <a:lnSpc>
                <a:spcPts val="2300"/>
              </a:lnSpc>
            </a:pPr>
            <a:r>
              <a:rPr lang="en-US" sz="900" dirty="0">
                <a:latin typeface="Times New Roman" panose="02020603050405020304" pitchFamily="18" charset="0"/>
                <a:ea typeface="宋体" panose="02010600030101010101" pitchFamily="2" charset="-122"/>
                <a:cs typeface="Times New Roman" panose="02020603050405020304" pitchFamily="18" charset="0"/>
                <a:sym typeface="+mn-ea"/>
              </a:rPr>
              <a:t>Model                </a:t>
            </a:r>
            <a:r>
              <a:rPr sz="900" dirty="0">
                <a:latin typeface="Times New Roman" panose="02020603050405020304" pitchFamily="18" charset="0"/>
                <a:ea typeface="宋体" panose="02010600030101010101" pitchFamily="2" charset="-122"/>
                <a:cs typeface="Times New Roman" panose="02020603050405020304" pitchFamily="18" charset="0"/>
                <a:sym typeface="+mn-ea"/>
              </a:rPr>
              <a:t>PX07014</a:t>
            </a:r>
            <a:endParaRPr sz="9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ts val="2300"/>
              </a:lnSpc>
            </a:pPr>
            <a:r>
              <a:rPr lang="en-US" sz="900" dirty="0">
                <a:latin typeface="Times New Roman" panose="02020603050405020304" pitchFamily="18" charset="0"/>
                <a:ea typeface="宋体" panose="02010600030101010101" pitchFamily="2" charset="-122"/>
                <a:cs typeface="Times New Roman" panose="02020603050405020304" pitchFamily="18" charset="0"/>
                <a:sym typeface="+mn-ea"/>
              </a:rPr>
              <a:t>                           Equipment</a:t>
            </a:r>
            <a:r>
              <a:rPr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：1500(W)× 800(D)×2650(H)mm</a:t>
            </a:r>
            <a:endParaRPr altLang="zh-CN" sz="9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ts val="2300"/>
              </a:lnSpc>
            </a:pPr>
            <a:r>
              <a:rPr lang="en-US" sz="900" dirty="0">
                <a:latin typeface="Times New Roman" panose="02020603050405020304" pitchFamily="18" charset="0"/>
                <a:ea typeface="宋体" panose="02010600030101010101" pitchFamily="2" charset="-122"/>
                <a:cs typeface="Times New Roman" panose="02020603050405020304" pitchFamily="18" charset="0"/>
                <a:sym typeface="+mn-ea"/>
              </a:rPr>
              <a:t>                           Console </a:t>
            </a:r>
            <a:r>
              <a:rPr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1：650(W)×675(D)×1750(H)mm </a:t>
            </a:r>
            <a:endParaRPr altLang="zh-CN" sz="9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ts val="2300"/>
              </a:lnSpc>
            </a:pPr>
            <a:r>
              <a:rPr lang="en-US" sz="900" dirty="0">
                <a:latin typeface="Times New Roman" panose="02020603050405020304" pitchFamily="18" charset="0"/>
                <a:ea typeface="宋体" panose="02010600030101010101" pitchFamily="2" charset="-122"/>
                <a:cs typeface="Times New Roman" panose="02020603050405020304" pitchFamily="18" charset="0"/>
                <a:sym typeface="+mn-ea"/>
              </a:rPr>
              <a:t>                           Console 2：650(W)×675(D)×1200(H)mm</a:t>
            </a:r>
            <a:endParaRPr lang="en-US" sz="9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ts val="2300"/>
              </a:lnSpc>
            </a:pPr>
            <a:r>
              <a:rPr lang="en-US" sz="900" dirty="0">
                <a:latin typeface="Times New Roman" panose="02020603050405020304" pitchFamily="18" charset="0"/>
                <a:ea typeface="宋体" panose="02010600030101010101" pitchFamily="2" charset="-122"/>
                <a:cs typeface="Times New Roman" panose="02020603050405020304" pitchFamily="18" charset="0"/>
                <a:sym typeface="+mn-ea"/>
              </a:rPr>
              <a:t>Power Supply    AC 220V,25A</a:t>
            </a:r>
            <a:endParaRPr lang="en-US" sz="9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ts val="2300"/>
              </a:lnSpc>
            </a:pPr>
            <a:r>
              <a:rPr lang="en-US" sz="900" dirty="0">
                <a:latin typeface="Times New Roman" panose="02020603050405020304" pitchFamily="18" charset="0"/>
                <a:ea typeface="宋体" panose="02010600030101010101" pitchFamily="2" charset="-122"/>
                <a:cs typeface="Times New Roman" panose="02020603050405020304" pitchFamily="18" charset="0"/>
                <a:sym typeface="+mn-ea"/>
              </a:rPr>
              <a:t>Weight               APPR. 220</a:t>
            </a:r>
            <a:r>
              <a:rPr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kg</a:t>
            </a:r>
            <a:endParaRPr altLang="zh-CN" sz="9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300"/>
              </a:lnSpc>
            </a:pPr>
            <a:r>
              <a:rPr lang="en-US" sz="900" dirty="0">
                <a:latin typeface="Times New Roman" panose="02020603050405020304" pitchFamily="18" charset="0"/>
                <a:ea typeface="宋体" panose="02010600030101010101" pitchFamily="2" charset="-122"/>
                <a:cs typeface="Times New Roman" panose="02020603050405020304" pitchFamily="18" charset="0"/>
                <a:sym typeface="+mn-ea"/>
              </a:rPr>
              <a:t>Gas Source         </a:t>
            </a:r>
            <a:r>
              <a:rPr sz="900" dirty="0">
                <a:latin typeface="Times New Roman" panose="02020603050405020304" pitchFamily="18" charset="0"/>
                <a:ea typeface="宋体" panose="02010600030101010101" pitchFamily="2" charset="-122"/>
                <a:cs typeface="Times New Roman" panose="02020603050405020304" pitchFamily="18" charset="0"/>
                <a:sym typeface="+mn-ea"/>
              </a:rPr>
              <a:t>Propane with purity above 95%</a:t>
            </a:r>
            <a:r>
              <a:rPr lang="en-US" sz="900"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1000" dirty="0">
                <a:latin typeface="宋体" panose="02010600030101010101" pitchFamily="2" charset="-122"/>
                <a:ea typeface="宋体" panose="02010600030101010101" pitchFamily="2" charset="-122"/>
                <a:sym typeface="+mn-ea"/>
              </a:rPr>
              <a:t>  </a:t>
            </a:r>
            <a:endParaRPr sz="1000" dirty="0">
              <a:latin typeface="宋体" panose="02010600030101010101" pitchFamily="2" charset="-122"/>
              <a:ea typeface="宋体" panose="02010600030101010101" pitchFamily="2" charset="-122"/>
              <a:sym typeface="+mn-ea"/>
            </a:endParaRPr>
          </a:p>
        </p:txBody>
      </p:sp>
      <p:sp>
        <p:nvSpPr>
          <p:cNvPr id="4" name="文本框 3"/>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911444" y="443372"/>
            <a:ext cx="2817114" cy="245110"/>
          </a:xfrm>
          <a:prstGeom prst="rect">
            <a:avLst/>
          </a:prstGeom>
          <a:noFill/>
        </p:spPr>
        <p:txBody>
          <a:bodyPr wrap="square" rtlCol="0">
            <a:spAutoFit/>
          </a:bodyPr>
          <a:p>
            <a:pPr algn="l"/>
            <a:r>
              <a:rPr lang="en-US" altLang="zh-CN" sz="1000" dirty="0">
                <a:latin typeface="宋体" panose="02010600030101010101" pitchFamily="2" charset="-122"/>
                <a:ea typeface="宋体" panose="02010600030101010101" pitchFamily="2" charset="-122"/>
                <a:cs typeface="Calibri" panose="020F0502020204030204" charset="0"/>
              </a:rPr>
              <a:t>        </a:t>
            </a:r>
            <a:r>
              <a:rPr lang="en-US" altLang="zh-CN" sz="1000" b="1" dirty="0">
                <a:latin typeface="宋体" panose="02010600030101010101" pitchFamily="2" charset="-122"/>
                <a:ea typeface="宋体" panose="02010600030101010101" pitchFamily="2" charset="-122"/>
                <a:cs typeface="Calibri" panose="020F0502020204030204" charset="0"/>
              </a:rPr>
              <a:t>The Expert In Fire Testing</a:t>
            </a:r>
            <a:endParaRPr lang="zh-CN" altLang="en-US" sz="1000" dirty="0">
              <a:latin typeface="宋体" panose="02010600030101010101" pitchFamily="2" charset="-122"/>
              <a:ea typeface="宋体" panose="02010600030101010101" pitchFamily="2" charset="-122"/>
              <a:cs typeface="Calibri" panose="020F0502020204030204" charset="0"/>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flipH="1">
            <a:off x="226695" y="1400175"/>
            <a:ext cx="3388995" cy="2014855"/>
          </a:xfrm>
          <a:prstGeom prst="rect">
            <a:avLst/>
          </a:prstGeom>
          <a:noFill/>
        </p:spPr>
        <p:txBody>
          <a:bodyPr wrap="square">
            <a:spAutoFit/>
          </a:bodyPr>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rPr>
              <a:t>Propane MFC automatically controls the gas flow of the radiant plate, manually adjusts the fan speed to control the air flow, and the rotameter adjusts the gas flow of the igniter</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rPr>
              <a:t>The radiation plate is automatically ignited by high voltage pulse, which is stable, safe and reliable. And equipped with flame detection device, abnormal fire alarm and automatically cut off the gas source, to ensure the safety of the test</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0" name="直接连接符 29"/>
          <p:cNvCxnSpPr/>
          <p:nvPr/>
        </p:nvCxnSpPr>
        <p:spPr>
          <a:xfrm>
            <a:off x="226695" y="1268730"/>
            <a:ext cx="707834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604510" y="10075545"/>
            <a:ext cx="1795145" cy="406400"/>
          </a:xfrm>
          <a:prstGeom prst="rect">
            <a:avLst/>
          </a:prstGeom>
          <a:noFill/>
        </p:spPr>
        <p:txBody>
          <a:bodyPr wrap="square" rtlCol="0">
            <a:spAutoFit/>
          </a:bodyPr>
          <a:p>
            <a:pPr algn="l"/>
            <a:r>
              <a:rPr lang="en-US" altLang="zh-CN" sz="1050"/>
              <a:t>              </a:t>
            </a:r>
            <a:r>
              <a:rPr lang="en-US" altLang="zh-CN" sz="1000">
                <a:latin typeface="+mn-ea"/>
              </a:rPr>
              <a:t>www.firemana.com</a:t>
            </a:r>
            <a:endParaRPr lang="zh-CN" altLang="en-US" sz="1000" dirty="0">
              <a:latin typeface="+mn-ea"/>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46" name="组合 45"/>
          <p:cNvGrpSpPr/>
          <p:nvPr/>
        </p:nvGrpSpPr>
        <p:grpSpPr>
          <a:xfrm>
            <a:off x="146685" y="10075545"/>
            <a:ext cx="7252970" cy="497840"/>
            <a:chOff x="231" y="15867"/>
            <a:chExt cx="11422" cy="784"/>
          </a:xfrm>
        </p:grpSpPr>
        <p:sp>
          <p:nvSpPr>
            <p:cNvPr id="23" name="文本框 22"/>
            <p:cNvSpPr txBox="1"/>
            <p:nvPr/>
          </p:nvSpPr>
          <p:spPr>
            <a:xfrm>
              <a:off x="231" y="15867"/>
              <a:ext cx="5197" cy="696"/>
            </a:xfrm>
            <a:prstGeom prst="rect">
              <a:avLst/>
            </a:prstGeom>
            <a:noFill/>
          </p:spPr>
          <p:txBody>
            <a:bodyPr wrap="square" rtlCol="0">
              <a:spAutoFit/>
            </a:bodyPr>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a:p>
              <a:pPr algn="l"/>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0516-83843888</a:t>
              </a:r>
              <a:endParaRPr lang="zh-CN" altLang="en-US" sz="1230" b="1" dirty="0">
                <a:solidFill>
                  <a:srgbClr val="C00000"/>
                </a:solidFill>
                <a:latin typeface="Calibri" panose="020F0502020204030204" charset="0"/>
                <a:cs typeface="Calibri" panose="020F0502020204030204" charset="0"/>
              </a:endParaRPr>
            </a:p>
          </p:txBody>
        </p:sp>
        <p:sp>
          <p:nvSpPr>
            <p:cNvPr id="40" name="文本框 39"/>
            <p:cNvSpPr txBox="1"/>
            <p:nvPr/>
          </p:nvSpPr>
          <p:spPr>
            <a:xfrm>
              <a:off x="9448" y="16210"/>
              <a:ext cx="2205"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400-086-0699</a:t>
              </a:r>
              <a:endParaRPr lang="zh-CN" altLang="en-US" sz="1230" b="1" dirty="0">
                <a:solidFill>
                  <a:srgbClr val="C00000"/>
                </a:solidFill>
                <a:latin typeface="Calibri" panose="020F0502020204030204" charset="0"/>
                <a:cs typeface="Calibri" panose="020F0502020204030204" charset="0"/>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72110" y="946785"/>
            <a:ext cx="2481580" cy="553085"/>
            <a:chOff x="441" y="10524"/>
            <a:chExt cx="3908" cy="871"/>
          </a:xfrm>
        </p:grpSpPr>
        <p:sp>
          <p:nvSpPr>
            <p:cNvPr id="31" name="文本框 30"/>
            <p:cNvSpPr txBox="1"/>
            <p:nvPr/>
          </p:nvSpPr>
          <p:spPr>
            <a:xfrm>
              <a:off x="441" y="10524"/>
              <a:ext cx="3908" cy="871"/>
            </a:xfrm>
            <a:prstGeom prst="rect">
              <a:avLst/>
            </a:prstGeom>
            <a:noFill/>
          </p:spPr>
          <p:txBody>
            <a:bodyPr wrap="square">
              <a:spAutoFit/>
            </a:bodyPr>
            <a:p>
              <a:pPr algn="l">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Continued Page</a:t>
              </a:r>
              <a:endPar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ts val="1800"/>
                </a:lnSpc>
              </a:pPr>
              <a:endParaRPr lang="zh-CN" altLang="en-US" sz="1400" b="1" kern="100" dirty="0">
                <a:solidFill>
                  <a:schemeClr val="tx1"/>
                </a:solidFill>
                <a:effectLst/>
                <a:latin typeface="宋体" panose="02010600030101010101" pitchFamily="2" charset="-122"/>
                <a:ea typeface="宋体" panose="02010600030101010101" pitchFamily="2" charset="-122"/>
                <a:cs typeface="Arial" panose="020B0604020202020204" pitchFamily="34" charset="0"/>
              </a:endParaRPr>
            </a:p>
          </p:txBody>
        </p:sp>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46" y="10640"/>
              <a:ext cx="277" cy="277"/>
            </a:xfrm>
            <a:prstGeom prst="rect">
              <a:avLst/>
            </a:prstGeom>
          </p:spPr>
        </p:pic>
        <p:pic>
          <p:nvPicPr>
            <p:cNvPr id="32" name="图片 3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4" y="10640"/>
              <a:ext cx="277" cy="277"/>
            </a:xfrm>
            <a:prstGeom prst="rect">
              <a:avLst/>
            </a:prstGeom>
          </p:spPr>
        </p:pic>
      </p:grpSp>
      <p:sp>
        <p:nvSpPr>
          <p:cNvPr id="2" name="文本框 1"/>
          <p:cNvSpPr txBox="1"/>
          <p:nvPr/>
        </p:nvSpPr>
        <p:spPr>
          <a:xfrm flipH="1">
            <a:off x="3736340" y="1400175"/>
            <a:ext cx="3296920" cy="1630045"/>
          </a:xfrm>
          <a:prstGeom prst="rect">
            <a:avLst/>
          </a:prstGeom>
          <a:noFill/>
        </p:spPr>
        <p:txBody>
          <a:bodyPr wrap="square">
            <a:spAutoFit/>
          </a:bodyPr>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rPr>
              <a:t>Heat flow meter with portable water cooling system, no external cooling water</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rPr>
              <a:t>Computer + professional software control, guided operation, easy to operate safe and reliable</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rPr>
              <a:t>Data can be automatically collected, calculated, saved, and output reports, real-time data and smoke density curve display/historical curve and data display and query</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COMMONDATA" val="eyJoZGlkIjoiMzYwNTRjMTk4NTE0ZDZlNzI2MmNiNzVjMzg5ZTIwZm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3117</Words>
  <Application>WPS 演示</Application>
  <PresentationFormat>自定义</PresentationFormat>
  <Paragraphs>73</Paragraphs>
  <Slides>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vt:i4>
      </vt:variant>
    </vt:vector>
  </HeadingPairs>
  <TitlesOfParts>
    <vt:vector size="16" baseType="lpstr">
      <vt:lpstr>Arial</vt:lpstr>
      <vt:lpstr>宋体</vt:lpstr>
      <vt:lpstr>Wingdings</vt:lpstr>
      <vt:lpstr>Calibri</vt:lpstr>
      <vt:lpstr>Times New Roman</vt:lpstr>
      <vt:lpstr>MicrosoftYaHei</vt:lpstr>
      <vt:lpstr>Segoe Print</vt:lpstr>
      <vt:lpstr>Wingdings</vt:lpstr>
      <vt:lpstr>等线</vt:lpstr>
      <vt:lpstr>微软雅黑</vt:lpstr>
      <vt:lpstr>Calibri Light</vt:lpstr>
      <vt:lpstr>等线 Light</vt:lpstr>
      <vt:lpstr>Arial Unicode MS</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 FEI</dc:creator>
  <cp:lastModifiedBy>Lee</cp:lastModifiedBy>
  <cp:revision>137</cp:revision>
  <dcterms:created xsi:type="dcterms:W3CDTF">2022-04-06T05:39:00Z</dcterms:created>
  <dcterms:modified xsi:type="dcterms:W3CDTF">2022-06-14T03:04:01Z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4D7B9FEF751344889FBB346A4A60EEB4</vt:lpwstr>
  </property>
  <property fmtid="{D5CDD505-2E9C-101B-9397-08002B2CF9AE}" pid="3" name="KSOProductBuildVer">
    <vt:lpwstr>2052-11.1.0.11744</vt:lpwstr>
  </property>
</Properties>
</file>