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sldIdLst>
    <p:sldId id="256" r:id="rId3"/>
    <p:sldId id="257" r:id="rId4"/>
  </p:sldIdLst>
  <p:sldSz cx="7559675" cy="10691495"/>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C6"/>
    <a:srgbClr val="003778"/>
    <a:srgbClr val="00375A"/>
    <a:srgbClr val="003764"/>
    <a:srgbClr val="003768"/>
    <a:srgbClr val="FF3737"/>
    <a:srgbClr val="FE525E"/>
    <a:srgbClr val="FF7A83"/>
    <a:srgbClr val="DBF2FA"/>
    <a:srgbClr val="C901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824" autoAdjust="0"/>
    <p:restoredTop sz="94479" autoAdjust="0"/>
  </p:normalViewPr>
  <p:slideViewPr>
    <p:cSldViewPr snapToGrid="0" snapToObjects="1">
      <p:cViewPr varScale="1">
        <p:scale>
          <a:sx n="46" d="100"/>
          <a:sy n="46" d="100"/>
        </p:scale>
        <p:origin x="344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37950" y="1143000"/>
            <a:ext cx="21821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67024" y="1750118"/>
            <a:ext cx="6426276" cy="3723022"/>
          </a:xfrm>
        </p:spPr>
        <p:txBody>
          <a:bodyPr anchor="b"/>
          <a:lstStyle>
            <a:lvl1pPr algn="ctr">
              <a:defRPr sz="4960"/>
            </a:lvl1pPr>
          </a:lstStyle>
          <a:p>
            <a:r>
              <a:rPr lang="zh-CN" altLang="en-US"/>
              <a:t>单击此处编辑母版标题样式</a:t>
            </a:r>
            <a:endParaRPr lang="en-US" dirty="0"/>
          </a:p>
        </p:txBody>
      </p:sp>
      <p:sp>
        <p:nvSpPr>
          <p:cNvPr id="3" name="Subtitle 2"/>
          <p:cNvSpPr>
            <a:spLocks noGrp="1"/>
          </p:cNvSpPr>
          <p:nvPr>
            <p:ph type="subTitle" idx="1"/>
          </p:nvPr>
        </p:nvSpPr>
        <p:spPr>
          <a:xfrm>
            <a:off x="945041" y="5616713"/>
            <a:ext cx="5670244" cy="2581855"/>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89760" indent="0" algn="ctr">
              <a:buNone/>
              <a:defRPr sz="1325"/>
            </a:lvl6pPr>
            <a:lvl7pPr marL="2268220" indent="0" algn="ctr">
              <a:buNone/>
              <a:defRPr sz="1325"/>
            </a:lvl7pPr>
            <a:lvl8pPr marL="2646045" indent="0" algn="ctr">
              <a:buNone/>
              <a:defRPr sz="1325"/>
            </a:lvl8pPr>
            <a:lvl9pPr marL="3023870" indent="0" algn="ctr">
              <a:buNone/>
              <a:defRPr sz="132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0358" y="569345"/>
            <a:ext cx="1630195" cy="906248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519773" y="569345"/>
            <a:ext cx="4796081" cy="906248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15835" y="2666024"/>
            <a:ext cx="6520780" cy="4448316"/>
          </a:xfrm>
        </p:spPr>
        <p:txBody>
          <a:bodyPr anchor="b"/>
          <a:lstStyle>
            <a:lvl1pPr>
              <a:defRPr sz="4960"/>
            </a:lvl1pPr>
          </a:lstStyle>
          <a:p>
            <a:r>
              <a:rPr lang="zh-CN" altLang="en-US"/>
              <a:t>单击此处编辑母版标题样式</a:t>
            </a:r>
            <a:endParaRPr lang="en-US" dirty="0"/>
          </a:p>
        </p:txBody>
      </p:sp>
      <p:sp>
        <p:nvSpPr>
          <p:cNvPr id="3" name="Text Placeholder 2"/>
          <p:cNvSpPr>
            <a:spLocks noGrp="1"/>
          </p:cNvSpPr>
          <p:nvPr>
            <p:ph type="body" idx="1"/>
          </p:nvPr>
        </p:nvSpPr>
        <p:spPr>
          <a:xfrm>
            <a:off x="515835" y="7156423"/>
            <a:ext cx="6520780" cy="2339264"/>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519773"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3827415"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20757" y="569348"/>
            <a:ext cx="6520780" cy="206697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520757" y="2621464"/>
            <a:ext cx="3198371"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520757" y="3906202"/>
            <a:ext cx="3198371"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3827415" y="2621464"/>
            <a:ext cx="3214123"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3827415" y="3906202"/>
            <a:ext cx="3214123"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Content Placeholder 2"/>
          <p:cNvSpPr>
            <a:spLocks noGrp="1"/>
          </p:cNvSpPr>
          <p:nvPr>
            <p:ph idx="1"/>
          </p:nvPr>
        </p:nvSpPr>
        <p:spPr>
          <a:xfrm>
            <a:off x="3214123" y="1539708"/>
            <a:ext cx="3827415" cy="759951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214123" y="1539708"/>
            <a:ext cx="3827415" cy="7599519"/>
          </a:xfrm>
        </p:spPr>
        <p:txBody>
          <a:bodyPr anchor="t"/>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89760" indent="0">
              <a:buNone/>
              <a:defRPr sz="1655"/>
            </a:lvl6pPr>
            <a:lvl7pPr marL="2268220" indent="0">
              <a:buNone/>
              <a:defRPr sz="1655"/>
            </a:lvl7pPr>
            <a:lvl8pPr marL="2646045" indent="0">
              <a:buNone/>
              <a:defRPr sz="1655"/>
            </a:lvl8pPr>
            <a:lvl9pPr marL="3023870" indent="0">
              <a:buNone/>
              <a:defRPr sz="1655"/>
            </a:lvl9pPr>
          </a:lstStyle>
          <a:p>
            <a:r>
              <a:rPr lang="zh-CN" altLang="en-US"/>
              <a:t>单击图标添加图片</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73" y="569348"/>
            <a:ext cx="6520780" cy="206697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19773" y="2846725"/>
            <a:ext cx="6520780" cy="6785109"/>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519773" y="9911556"/>
            <a:ext cx="1701073" cy="569345"/>
          </a:xfrm>
          <a:prstGeom prst="rect">
            <a:avLst/>
          </a:prstGeom>
        </p:spPr>
        <p:txBody>
          <a:bodyPr vert="horz" lIns="91440" tIns="45720" rIns="91440" bIns="45720" rtlCol="0" anchor="ctr"/>
          <a:lstStyle>
            <a:lvl1pPr algn="l">
              <a:defRPr sz="990">
                <a:solidFill>
                  <a:schemeClr val="tx1">
                    <a:tint val="75000"/>
                  </a:schemeClr>
                </a:solidFill>
              </a:defRPr>
            </a:lvl1p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3"/>
          </p:nvPr>
        </p:nvSpPr>
        <p:spPr>
          <a:xfrm>
            <a:off x="2504358" y="9911556"/>
            <a:ext cx="2551610" cy="569345"/>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5339480" y="9911556"/>
            <a:ext cx="1701073" cy="569345"/>
          </a:xfrm>
          <a:prstGeom prst="rect">
            <a:avLst/>
          </a:prstGeom>
        </p:spPr>
        <p:txBody>
          <a:bodyPr vert="horz" lIns="91440" tIns="45720" rIns="91440" bIns="45720" rtlCol="0" anchor="ctr"/>
          <a:lstStyle>
            <a:lvl1pPr algn="r">
              <a:defRPr sz="990">
                <a:solidFill>
                  <a:schemeClr val="tx1">
                    <a:tint val="75000"/>
                  </a:schemeClr>
                </a:solidFill>
              </a:defRPr>
            </a:lvl1pPr>
          </a:lstStyle>
          <a:p>
            <a:fld id="{C728DA52-3649-BA4E-B021-D75B40B8A59E}"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6285" rtl="0" eaLnBrk="1" latinLnBrk="0" hangingPunct="1">
        <a:lnSpc>
          <a:spcPct val="90000"/>
        </a:lnSpc>
        <a:spcBef>
          <a:spcPct val="0"/>
        </a:spcBef>
        <a:buNone/>
        <a:defRPr sz="3640" kern="1200">
          <a:solidFill>
            <a:schemeClr val="tx1"/>
          </a:solidFill>
          <a:latin typeface="+mj-lt"/>
          <a:ea typeface="+mj-ea"/>
          <a:cs typeface="+mj-cs"/>
        </a:defRPr>
      </a:lvl1pPr>
    </p:titleStyle>
    <p:bodyStyle>
      <a:lvl1pPr marL="189230" indent="-189230" algn="l" defTabSz="756285" rtl="0" eaLnBrk="1" latinLnBrk="0" hangingPunct="1">
        <a:lnSpc>
          <a:spcPct val="90000"/>
        </a:lnSpc>
        <a:spcBef>
          <a:spcPct val="166000"/>
        </a:spcBef>
        <a:buFont typeface="Arial" panose="020B0604020202020204" pitchFamily="34" charset="0"/>
        <a:buChar char="•"/>
        <a:defRPr sz="2315" kern="1200">
          <a:solidFill>
            <a:schemeClr val="tx1"/>
          </a:solidFill>
          <a:latin typeface="+mn-lt"/>
          <a:ea typeface="+mn-ea"/>
          <a:cs typeface="+mn-cs"/>
        </a:defRPr>
      </a:lvl1pPr>
      <a:lvl2pPr marL="567055" indent="-189230" algn="l" defTabSz="756285" rtl="0" eaLnBrk="1" latinLnBrk="0" hangingPunct="1">
        <a:lnSpc>
          <a:spcPct val="90000"/>
        </a:lnSpc>
        <a:spcBef>
          <a:spcPct val="83000"/>
        </a:spcBef>
        <a:buFont typeface="Arial" panose="020B0604020202020204" pitchFamily="34" charset="0"/>
        <a:buChar char="•"/>
        <a:defRPr sz="1985" kern="1200">
          <a:solidFill>
            <a:schemeClr val="tx1"/>
          </a:solidFill>
          <a:latin typeface="+mn-lt"/>
          <a:ea typeface="+mn-ea"/>
          <a:cs typeface="+mn-cs"/>
        </a:defRPr>
      </a:lvl2pPr>
      <a:lvl3pPr marL="944880" indent="-189230" algn="l" defTabSz="756285" rtl="0" eaLnBrk="1" latinLnBrk="0" hangingPunct="1">
        <a:lnSpc>
          <a:spcPct val="90000"/>
        </a:lnSpc>
        <a:spcBef>
          <a:spcPct val="83000"/>
        </a:spcBef>
        <a:buFont typeface="Arial" panose="020B0604020202020204" pitchFamily="34" charset="0"/>
        <a:buChar char="•"/>
        <a:defRPr sz="1655" kern="1200">
          <a:solidFill>
            <a:schemeClr val="tx1"/>
          </a:solidFill>
          <a:latin typeface="+mn-lt"/>
          <a:ea typeface="+mn-ea"/>
          <a:cs typeface="+mn-cs"/>
        </a:defRPr>
      </a:lvl3pPr>
      <a:lvl4pPr marL="132270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4pPr>
      <a:lvl5pPr marL="170116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5pPr>
      <a:lvl6pPr marL="207899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6pPr>
      <a:lvl7pPr marL="245681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7pPr>
      <a:lvl8pPr marL="283527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8pPr>
      <a:lvl9pPr marL="321310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6285" rtl="0" eaLnBrk="1" latinLnBrk="0" hangingPunct="1">
        <a:defRPr sz="1490" kern="1200">
          <a:solidFill>
            <a:schemeClr val="tx1"/>
          </a:solidFill>
          <a:latin typeface="+mn-lt"/>
          <a:ea typeface="+mn-ea"/>
          <a:cs typeface="+mn-cs"/>
        </a:defRPr>
      </a:lvl1pPr>
      <a:lvl2pPr marL="377825" algn="l" defTabSz="756285" rtl="0" eaLnBrk="1" latinLnBrk="0" hangingPunct="1">
        <a:defRPr sz="1490" kern="1200">
          <a:solidFill>
            <a:schemeClr val="tx1"/>
          </a:solidFill>
          <a:latin typeface="+mn-lt"/>
          <a:ea typeface="+mn-ea"/>
          <a:cs typeface="+mn-cs"/>
        </a:defRPr>
      </a:lvl2pPr>
      <a:lvl3pPr marL="756285" algn="l" defTabSz="756285" rtl="0" eaLnBrk="1" latinLnBrk="0" hangingPunct="1">
        <a:defRPr sz="1490" kern="1200">
          <a:solidFill>
            <a:schemeClr val="tx1"/>
          </a:solidFill>
          <a:latin typeface="+mn-lt"/>
          <a:ea typeface="+mn-ea"/>
          <a:cs typeface="+mn-cs"/>
        </a:defRPr>
      </a:lvl3pPr>
      <a:lvl4pPr marL="1134110" algn="l" defTabSz="756285" rtl="0" eaLnBrk="1" latinLnBrk="0" hangingPunct="1">
        <a:defRPr sz="1490" kern="1200">
          <a:solidFill>
            <a:schemeClr val="tx1"/>
          </a:solidFill>
          <a:latin typeface="+mn-lt"/>
          <a:ea typeface="+mn-ea"/>
          <a:cs typeface="+mn-cs"/>
        </a:defRPr>
      </a:lvl4pPr>
      <a:lvl5pPr marL="1511935" algn="l" defTabSz="756285" rtl="0" eaLnBrk="1" latinLnBrk="0" hangingPunct="1">
        <a:defRPr sz="1490" kern="1200">
          <a:solidFill>
            <a:schemeClr val="tx1"/>
          </a:solidFill>
          <a:latin typeface="+mn-lt"/>
          <a:ea typeface="+mn-ea"/>
          <a:cs typeface="+mn-cs"/>
        </a:defRPr>
      </a:lvl5pPr>
      <a:lvl6pPr marL="1889760" algn="l" defTabSz="756285" rtl="0" eaLnBrk="1" latinLnBrk="0" hangingPunct="1">
        <a:defRPr sz="1490" kern="1200">
          <a:solidFill>
            <a:schemeClr val="tx1"/>
          </a:solidFill>
          <a:latin typeface="+mn-lt"/>
          <a:ea typeface="+mn-ea"/>
          <a:cs typeface="+mn-cs"/>
        </a:defRPr>
      </a:lvl6pPr>
      <a:lvl7pPr marL="2268220" algn="l" defTabSz="756285" rtl="0" eaLnBrk="1" latinLnBrk="0" hangingPunct="1">
        <a:defRPr sz="1490" kern="1200">
          <a:solidFill>
            <a:schemeClr val="tx1"/>
          </a:solidFill>
          <a:latin typeface="+mn-lt"/>
          <a:ea typeface="+mn-ea"/>
          <a:cs typeface="+mn-cs"/>
        </a:defRPr>
      </a:lvl7pPr>
      <a:lvl8pPr marL="2646045" algn="l" defTabSz="756285" rtl="0" eaLnBrk="1" latinLnBrk="0" hangingPunct="1">
        <a:defRPr sz="1490" kern="1200">
          <a:solidFill>
            <a:schemeClr val="tx1"/>
          </a:solidFill>
          <a:latin typeface="+mn-lt"/>
          <a:ea typeface="+mn-ea"/>
          <a:cs typeface="+mn-cs"/>
        </a:defRPr>
      </a:lvl8pPr>
      <a:lvl9pPr marL="3023870" algn="l" defTabSz="756285"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1.sv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svg"/><Relationship Id="rId2" Type="http://schemas.openxmlformats.org/officeDocument/2006/relationships/image" Target="../media/image3.png"/><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1003 左侧"/>
          <p:cNvPicPr>
            <a:picLocks noChangeAspect="1"/>
          </p:cNvPicPr>
          <p:nvPr/>
        </p:nvPicPr>
        <p:blipFill>
          <a:blip r:embed="rId1"/>
          <a:stretch>
            <a:fillRect/>
          </a:stretch>
        </p:blipFill>
        <p:spPr>
          <a:xfrm>
            <a:off x="350520" y="1990725"/>
            <a:ext cx="7049770" cy="2477770"/>
          </a:xfrm>
          <a:prstGeom prst="rect">
            <a:avLst/>
          </a:prstGeom>
        </p:spPr>
      </p:pic>
      <p:sp>
        <p:nvSpPr>
          <p:cNvPr id="7" name="文本框 6"/>
          <p:cNvSpPr txBox="1"/>
          <p:nvPr/>
        </p:nvSpPr>
        <p:spPr>
          <a:xfrm>
            <a:off x="5053049" y="408447"/>
            <a:ext cx="2817114" cy="245110"/>
          </a:xfrm>
          <a:prstGeom prst="rect">
            <a:avLst/>
          </a:prstGeom>
          <a:noFill/>
        </p:spPr>
        <p:txBody>
          <a:bodyPr wrap="square" rtlCol="0">
            <a:spAutoFit/>
          </a:bodyPr>
          <a:lstStyle/>
          <a:p>
            <a:r>
              <a:rPr lang="en-US" altLang="zh-CN" sz="1000" dirty="0">
                <a:latin typeface="宋体" panose="02010600030101010101" pitchFamily="2" charset="-122"/>
                <a:ea typeface="宋体" panose="02010600030101010101" pitchFamily="2" charset="-122"/>
              </a:rPr>
              <a:t>        </a:t>
            </a:r>
            <a:r>
              <a:rPr lang="en-US" altLang="zh-CN" sz="1000" b="1" dirty="0">
                <a:latin typeface="宋体" panose="02010600030101010101" pitchFamily="2" charset="-122"/>
                <a:ea typeface="宋体" panose="02010600030101010101" pitchFamily="2" charset="-122"/>
              </a:rPr>
              <a:t>The Expert In Fire Testing</a:t>
            </a:r>
            <a:endParaRPr lang="zh-CN" altLang="en-US" sz="1000" dirty="0">
              <a:latin typeface="宋体" panose="02010600030101010101" pitchFamily="2" charset="-122"/>
              <a:ea typeface="宋体" panose="02010600030101010101" pitchFamily="2" charset="-122"/>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221615" y="808990"/>
            <a:ext cx="5486400" cy="368300"/>
          </a:xfrm>
          <a:prstGeom prst="rect">
            <a:avLst/>
          </a:prstGeom>
          <a:noFill/>
        </p:spPr>
        <p:txBody>
          <a:bodyPr wrap="square" rtlCol="0">
            <a:spAutoFit/>
          </a:bodyPr>
          <a:lstStyle/>
          <a:p>
            <a:r>
              <a:rPr b="1" dirty="0">
                <a:latin typeface="Times New Roman" panose="02020603050405020304" pitchFamily="18" charset="0"/>
                <a:ea typeface="宋体" panose="02010600030101010101" pitchFamily="2" charset="-122"/>
                <a:cs typeface="Times New Roman" panose="02020603050405020304" pitchFamily="18" charset="0"/>
                <a:sym typeface="+mn-ea"/>
              </a:rPr>
              <a:t>Combustion </a:t>
            </a:r>
            <a:r>
              <a:rPr lang="en-US" b="1" dirty="0">
                <a:latin typeface="Times New Roman" panose="02020603050405020304" pitchFamily="18" charset="0"/>
                <a:ea typeface="宋体" panose="02010600030101010101" pitchFamily="2" charset="-122"/>
                <a:cs typeface="Times New Roman" panose="02020603050405020304" pitchFamily="18" charset="0"/>
                <a:sym typeface="+mn-ea"/>
              </a:rPr>
              <a:t>E</a:t>
            </a:r>
            <a:r>
              <a:rPr b="1" dirty="0">
                <a:latin typeface="Times New Roman" panose="02020603050405020304" pitchFamily="18" charset="0"/>
                <a:ea typeface="宋体" panose="02010600030101010101" pitchFamily="2" charset="-122"/>
                <a:cs typeface="Times New Roman" panose="02020603050405020304" pitchFamily="18" charset="0"/>
                <a:sym typeface="+mn-ea"/>
              </a:rPr>
              <a:t>xhaust </a:t>
            </a:r>
            <a:r>
              <a:rPr lang="en-US" b="1" dirty="0">
                <a:latin typeface="Times New Roman" panose="02020603050405020304" pitchFamily="18" charset="0"/>
                <a:ea typeface="宋体" panose="02010600030101010101" pitchFamily="2" charset="-122"/>
                <a:cs typeface="Times New Roman" panose="02020603050405020304" pitchFamily="18" charset="0"/>
                <a:sym typeface="+mn-ea"/>
              </a:rPr>
              <a:t>G</a:t>
            </a:r>
            <a:r>
              <a:rPr b="1" dirty="0">
                <a:latin typeface="Times New Roman" panose="02020603050405020304" pitchFamily="18" charset="0"/>
                <a:ea typeface="宋体" panose="02010600030101010101" pitchFamily="2" charset="-122"/>
                <a:cs typeface="Times New Roman" panose="02020603050405020304" pitchFamily="18" charset="0"/>
                <a:sym typeface="+mn-ea"/>
              </a:rPr>
              <a:t>as </a:t>
            </a:r>
            <a:r>
              <a:rPr lang="en-US" b="1" dirty="0">
                <a:latin typeface="Times New Roman" panose="02020603050405020304" pitchFamily="18" charset="0"/>
                <a:ea typeface="宋体" panose="02010600030101010101" pitchFamily="2" charset="-122"/>
                <a:cs typeface="Times New Roman" panose="02020603050405020304" pitchFamily="18" charset="0"/>
                <a:sym typeface="+mn-ea"/>
              </a:rPr>
              <a:t>T</a:t>
            </a:r>
            <a:r>
              <a:rPr b="1" dirty="0">
                <a:latin typeface="Times New Roman" panose="02020603050405020304" pitchFamily="18" charset="0"/>
                <a:ea typeface="宋体" panose="02010600030101010101" pitchFamily="2" charset="-122"/>
                <a:cs typeface="Times New Roman" panose="02020603050405020304" pitchFamily="18" charset="0"/>
                <a:sym typeface="+mn-ea"/>
              </a:rPr>
              <a:t>reatment </a:t>
            </a:r>
            <a:r>
              <a:rPr lang="en-US" b="1" dirty="0">
                <a:latin typeface="Times New Roman" panose="02020603050405020304" pitchFamily="18" charset="0"/>
                <a:ea typeface="宋体" panose="02010600030101010101" pitchFamily="2" charset="-122"/>
                <a:cs typeface="Times New Roman" panose="02020603050405020304" pitchFamily="18" charset="0"/>
                <a:sym typeface="+mn-ea"/>
              </a:rPr>
              <a:t>S</a:t>
            </a:r>
            <a:r>
              <a:rPr b="1" dirty="0">
                <a:latin typeface="Times New Roman" panose="02020603050405020304" pitchFamily="18" charset="0"/>
                <a:ea typeface="宋体" panose="02010600030101010101" pitchFamily="2" charset="-122"/>
                <a:cs typeface="Times New Roman" panose="02020603050405020304" pitchFamily="18" charset="0"/>
                <a:sym typeface="+mn-ea"/>
              </a:rPr>
              <a:t>ystem</a:t>
            </a:r>
            <a:endParaRPr b="1"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16" name="文本框 15"/>
          <p:cNvSpPr txBox="1"/>
          <p:nvPr/>
        </p:nvSpPr>
        <p:spPr>
          <a:xfrm>
            <a:off x="177800" y="1250315"/>
            <a:ext cx="7129780" cy="668020"/>
          </a:xfrm>
          <a:prstGeom prst="rect">
            <a:avLst/>
          </a:prstGeom>
          <a:noFill/>
        </p:spPr>
        <p:txBody>
          <a:bodyPr wrap="square" rtlCol="0">
            <a:spAutoFit/>
          </a:bodyPr>
          <a:lstStyle/>
          <a:p>
            <a:pPr fontAlgn="auto">
              <a:lnSpc>
                <a:spcPts val="1500"/>
              </a:lnSpc>
            </a:pPr>
            <a:r>
              <a:rPr lang="en-US" sz="1000" dirty="0">
                <a:latin typeface="宋体" panose="02010600030101010101" pitchFamily="2" charset="-122"/>
                <a:ea typeface="宋体" panose="02010600030101010101" pitchFamily="2" charset="-122"/>
                <a:cs typeface="MicrosoftYaHei"/>
              </a:rPr>
              <a:t>    </a:t>
            </a:r>
            <a:r>
              <a:rPr sz="1000" dirty="0">
                <a:latin typeface="Times New Roman" panose="02020603050405020304" pitchFamily="18" charset="0"/>
                <a:ea typeface="宋体" panose="02010600030101010101" pitchFamily="2" charset="-122"/>
                <a:cs typeface="Times New Roman" panose="02020603050405020304" pitchFamily="18" charset="0"/>
              </a:rPr>
              <a:t>The combustion exhaust gas treatment system is aimed at the exhaust gas generated by the combustion of the sample during the experiment, heat exchange, filtration, activated carbon adsorption, UV light oxygen and so on to cool the box, remove solid particles, remove odor, purify the target gas for emission</a:t>
            </a:r>
            <a:r>
              <a:rPr lang="en-US" sz="1000" dirty="0">
                <a:latin typeface="Times New Roman" panose="02020603050405020304" pitchFamily="18" charset="0"/>
                <a:ea typeface="宋体" panose="02010600030101010101" pitchFamily="2" charset="-122"/>
                <a:cs typeface="Times New Roman" panose="02020603050405020304" pitchFamily="18" charset="0"/>
              </a:rPr>
              <a:t>.</a:t>
            </a:r>
            <a:endParaRPr lang="en-US"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 name="文本框 21"/>
          <p:cNvSpPr txBox="1"/>
          <p:nvPr/>
        </p:nvSpPr>
        <p:spPr>
          <a:xfrm flipH="1">
            <a:off x="233045" y="7187565"/>
            <a:ext cx="3339465" cy="2976880"/>
          </a:xfrm>
          <a:prstGeom prst="rect">
            <a:avLst/>
          </a:prstGeom>
          <a:noFill/>
        </p:spPr>
        <p:txBody>
          <a:bodyPr wrap="square">
            <a:spAutoFit/>
          </a:bodyPr>
          <a:lstStyle/>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Steel structure </a:t>
            </a:r>
            <a:r>
              <a:rPr lang="en-US" sz="1000" dirty="0">
                <a:latin typeface="Times New Roman" panose="02020603050405020304" pitchFamily="18" charset="0"/>
                <a:ea typeface="宋体" panose="02010600030101010101" pitchFamily="2" charset="-122"/>
                <a:cs typeface="Times New Roman" panose="02020603050405020304" pitchFamily="18" charset="0"/>
              </a:rPr>
              <a:t>chamber</a:t>
            </a:r>
            <a:r>
              <a:rPr altLang="zh-CN" sz="1000" dirty="0">
                <a:latin typeface="Times New Roman" panose="02020603050405020304" pitchFamily="18" charset="0"/>
                <a:ea typeface="宋体" panose="02010600030101010101" pitchFamily="2" charset="-122"/>
                <a:cs typeface="Times New Roman" panose="02020603050405020304" pitchFamily="18" charset="0"/>
              </a:rPr>
              <a:t>, sealed structure, simple and beautiful</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Side door structure, convenient replacement of consumables</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Primary filtration unit: fiber felt (folded structure), filtering large block particles. The outer frame is aluminum alloy/galvanized material; Filter grade: G2, G3; High temperature resistance, corrosion resistance, low resistance;</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Medium effect filter unit: it is composed of folding bag type fine filter to filter fine particles. The outer frame is made of aluminum alloy; Filter grade: G3; Single metal mesh fixed, solid structure; Low initial resistance, large capacity;</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4" name="文本框 23"/>
          <p:cNvSpPr txBox="1"/>
          <p:nvPr/>
        </p:nvSpPr>
        <p:spPr>
          <a:xfrm>
            <a:off x="213995" y="5330825"/>
            <a:ext cx="3380105" cy="475615"/>
          </a:xfrm>
          <a:prstGeom prst="rect">
            <a:avLst/>
          </a:prstGeom>
          <a:noFill/>
        </p:spPr>
        <p:txBody>
          <a:bodyPr wrap="square">
            <a:spAutoFit/>
          </a:bodyPr>
          <a:lstStyle/>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GB 16297－1996：Comprehensive emission standards for air pollutants</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6" name="文本框 25"/>
          <p:cNvSpPr txBox="1"/>
          <p:nvPr/>
        </p:nvSpPr>
        <p:spPr>
          <a:xfrm>
            <a:off x="250190" y="4946650"/>
            <a:ext cx="3399790" cy="321945"/>
          </a:xfrm>
          <a:prstGeom prst="rect">
            <a:avLst/>
          </a:prstGeom>
          <a:noFill/>
        </p:spPr>
        <p:txBody>
          <a:bodyPr wrap="square">
            <a:spAutoFit/>
          </a:bodyPr>
          <a:lstStyle/>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rPr>
              <a:t>Product Standard</a:t>
            </a:r>
            <a:r>
              <a:rPr lang="en-US" altLang="zh-CN" sz="1400" b="1" kern="100" dirty="0">
                <a:latin typeface="宋体" panose="02010600030101010101" pitchFamily="2" charset="-122"/>
                <a:ea typeface="宋体" panose="02010600030101010101" pitchFamily="2" charset="-122"/>
                <a:cs typeface="Arial" panose="020B0604020202020204" pitchFamily="34" charset="0"/>
              </a:rPr>
              <a:t> </a:t>
            </a:r>
            <a:endParaRPr lang="zh-CN" altLang="en-US" sz="1400" kern="100" dirty="0">
              <a:solidFill>
                <a:srgbClr val="FF0000"/>
              </a:solidFill>
              <a:latin typeface="宋体" panose="02010600030101010101" pitchFamily="2" charset="-122"/>
              <a:ea typeface="宋体" panose="02010600030101010101" pitchFamily="2" charset="-122"/>
              <a:cs typeface="Arial" panose="020B0604020202020204" pitchFamily="34" charset="0"/>
            </a:endParaRPr>
          </a:p>
        </p:txBody>
      </p:sp>
      <p:sp>
        <p:nvSpPr>
          <p:cNvPr id="21" name="文本框 20"/>
          <p:cNvSpPr txBox="1"/>
          <p:nvPr/>
        </p:nvSpPr>
        <p:spPr>
          <a:xfrm>
            <a:off x="3672205" y="7205980"/>
            <a:ext cx="3636010" cy="2399665"/>
          </a:xfrm>
          <a:prstGeom prst="rect">
            <a:avLst/>
          </a:prstGeom>
          <a:noFill/>
        </p:spPr>
        <p:txBody>
          <a:bodyPr wrap="square">
            <a:spAutoFit/>
          </a:bodyPr>
          <a:lstStyle/>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The heat exchanger is placed in the exhaust duct, and the water is passed to the heat exchanger through the water pipe. Through the heat exchange of the heat exchanger, the heat of the high temperature gas in the air duct is fully absorbed, so as to achieve the purpose of cooling the hot air.</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Using the cathode in the high voltage electric field emitted electrons, as well as by the electron collision of air molecules produced by the negative ion to capture soot particles, the soot particles charged, using the effect of the electric field, the charged soot particles adsorbed by the anode, in order to achieve the purpose of soot removal</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25" name="直接连接符 24"/>
          <p:cNvCxnSpPr/>
          <p:nvPr/>
        </p:nvCxnSpPr>
        <p:spPr>
          <a:xfrm>
            <a:off x="240030" y="5273675"/>
            <a:ext cx="320230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279400" y="7117080"/>
            <a:ext cx="7028180"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31" name="文本框 30"/>
          <p:cNvSpPr txBox="1"/>
          <p:nvPr/>
        </p:nvSpPr>
        <p:spPr>
          <a:xfrm>
            <a:off x="250190" y="6790055"/>
            <a:ext cx="2481580" cy="321945"/>
          </a:xfrm>
          <a:prstGeom prst="rect">
            <a:avLst/>
          </a:prstGeom>
          <a:noFill/>
        </p:spPr>
        <p:txBody>
          <a:bodyPr wrap="square">
            <a:spAutoFit/>
          </a:bodyPr>
          <a:lstStyle/>
          <a:p>
            <a:pPr>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Features</a:t>
            </a:r>
            <a:endParaRPr lang="en-US" altLang="zh-CN" sz="1400" b="1" kern="100" dirty="0">
              <a:solidFill>
                <a:srgbClr val="FF0000"/>
              </a:solidFill>
              <a:latin typeface="宋体" panose="02010600030101010101" pitchFamily="2" charset="-122"/>
              <a:ea typeface="宋体" panose="02010600030101010101" pitchFamily="2" charset="-122"/>
              <a:cs typeface="Arial" panose="020B0604020202020204" pitchFamily="34" charset="0"/>
            </a:endParaRPr>
          </a:p>
        </p:txBody>
      </p:sp>
      <p:sp>
        <p:nvSpPr>
          <p:cNvPr id="40" name="文本框 39"/>
          <p:cNvSpPr txBox="1"/>
          <p:nvPr/>
        </p:nvSpPr>
        <p:spPr>
          <a:xfrm>
            <a:off x="5999683" y="10293657"/>
            <a:ext cx="1400301" cy="280035"/>
          </a:xfrm>
          <a:prstGeom prst="rect">
            <a:avLst/>
          </a:prstGeom>
          <a:noFill/>
        </p:spPr>
        <p:txBody>
          <a:bodyPr wrap="square" rtlCol="0">
            <a:spAutoFit/>
          </a:bodyPr>
          <a:lstStyle/>
          <a:p>
            <a:r>
              <a:rPr lang="en-US" altLang="zh-CN" sz="1230" b="1" dirty="0">
                <a:solidFill>
                  <a:srgbClr val="C00000"/>
                </a:solidFill>
              </a:rPr>
              <a:t>       400-086-0699</a:t>
            </a:r>
            <a:endParaRPr lang="zh-CN" altLang="en-US" sz="1230" b="1" dirty="0">
              <a:solidFill>
                <a:srgbClr val="C00000"/>
              </a:solidFill>
            </a:endParaRPr>
          </a:p>
        </p:txBody>
      </p:sp>
      <p:pic>
        <p:nvPicPr>
          <p:cNvPr id="12" name="图片 11"/>
          <p:cNvPicPr>
            <a:picLocks noChangeAspect="1"/>
          </p:cNvPicPr>
          <p:nvPr/>
        </p:nvPicPr>
        <p:blipFill>
          <a:blip r:embed="rId2">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32" name="组合 31"/>
          <p:cNvGrpSpPr/>
          <p:nvPr/>
        </p:nvGrpSpPr>
        <p:grpSpPr>
          <a:xfrm>
            <a:off x="146685" y="10075545"/>
            <a:ext cx="7253605" cy="497840"/>
            <a:chOff x="231" y="15867"/>
            <a:chExt cx="11423" cy="784"/>
          </a:xfrm>
        </p:grpSpPr>
        <p:sp>
          <p:nvSpPr>
            <p:cNvPr id="23" name="文本框 22"/>
            <p:cNvSpPr txBox="1"/>
            <p:nvPr/>
          </p:nvSpPr>
          <p:spPr>
            <a:xfrm>
              <a:off x="231" y="15867"/>
              <a:ext cx="5197" cy="696"/>
            </a:xfrm>
            <a:prstGeom prst="rect">
              <a:avLst/>
            </a:prstGeom>
            <a:noFill/>
          </p:spPr>
          <p:txBody>
            <a:bodyPr wrap="square" rtlCol="0">
              <a:spAutoFit/>
            </a:bodyPr>
            <a:lstStyle/>
            <a:p>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050" b="1"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lstStyle/>
            <a:p>
              <a:r>
                <a:rPr lang="en-US" altLang="zh-CN" sz="1230" b="1" dirty="0">
                  <a:solidFill>
                    <a:srgbClr val="C00000"/>
                  </a:solidFill>
                </a:rPr>
                <a:t>     0516-83843888</a:t>
              </a:r>
              <a:endParaRPr lang="zh-CN" altLang="en-US" sz="1230" b="1" dirty="0">
                <a:solidFill>
                  <a:srgbClr val="C00000"/>
                </a:solidFill>
              </a:endParaRPr>
            </a:p>
          </p:txBody>
        </p:sp>
        <p:sp>
          <p:nvSpPr>
            <p:cNvPr id="41" name="文本框 40"/>
            <p:cNvSpPr txBox="1"/>
            <p:nvPr/>
          </p:nvSpPr>
          <p:spPr>
            <a:xfrm>
              <a:off x="8827" y="15867"/>
              <a:ext cx="2827" cy="398"/>
            </a:xfrm>
            <a:prstGeom prst="rect">
              <a:avLst/>
            </a:prstGeom>
            <a:noFill/>
          </p:spPr>
          <p:txBody>
            <a:bodyPr wrap="square" rtlCol="0">
              <a:spAutoFit/>
            </a:bodyPr>
            <a:lstStyle/>
            <a:p>
              <a:r>
                <a:rPr lang="en-US" altLang="zh-CN" sz="1050"/>
                <a:t>              </a:t>
              </a:r>
              <a:r>
                <a:rPr lang="en-US" altLang="zh-CN" sz="1000">
                  <a:latin typeface="+mn-ea"/>
                </a:rPr>
                <a:t>www.firemana.com</a:t>
              </a:r>
              <a:endParaRPr lang="zh-CN" altLang="en-US" sz="1000" dirty="0">
                <a:latin typeface="+mn-ea"/>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1911985" y="5040630"/>
            <a:ext cx="299085" cy="175260"/>
            <a:chOff x="1765" y="7941"/>
            <a:chExt cx="471" cy="276"/>
          </a:xfrm>
        </p:grpSpPr>
        <p:pic>
          <p:nvPicPr>
            <p:cNvPr id="37" name="图片 36"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65" y="7941"/>
              <a:ext cx="277" cy="277"/>
            </a:xfrm>
            <a:prstGeom prst="rect">
              <a:avLst/>
            </a:prstGeom>
          </p:spPr>
        </p:pic>
        <p:pic>
          <p:nvPicPr>
            <p:cNvPr id="42" name="图片 41"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60" y="7941"/>
              <a:ext cx="277" cy="277"/>
            </a:xfrm>
            <a:prstGeom prst="rect">
              <a:avLst/>
            </a:prstGeom>
          </p:spPr>
        </p:pic>
      </p:grpSp>
      <p:grpSp>
        <p:nvGrpSpPr>
          <p:cNvPr id="18" name="组合 17"/>
          <p:cNvGrpSpPr/>
          <p:nvPr/>
        </p:nvGrpSpPr>
        <p:grpSpPr>
          <a:xfrm>
            <a:off x="1145540" y="6868795"/>
            <a:ext cx="299085" cy="175260"/>
            <a:chOff x="1765" y="7941"/>
            <a:chExt cx="471" cy="276"/>
          </a:xfrm>
        </p:grpSpPr>
        <p:pic>
          <p:nvPicPr>
            <p:cNvPr id="28" name="图片 27"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65" y="7941"/>
              <a:ext cx="277" cy="277"/>
            </a:xfrm>
            <a:prstGeom prst="rect">
              <a:avLst/>
            </a:prstGeom>
          </p:spPr>
        </p:pic>
        <p:pic>
          <p:nvPicPr>
            <p:cNvPr id="29" name="图片 28"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60" y="7941"/>
              <a:ext cx="277" cy="277"/>
            </a:xfrm>
            <a:prstGeom prst="rect">
              <a:avLst/>
            </a:prstGeom>
          </p:spPr>
        </p:pic>
      </p:grpSp>
      <p:sp>
        <p:nvSpPr>
          <p:cNvPr id="15" name="文本框 14"/>
          <p:cNvSpPr txBox="1"/>
          <p:nvPr/>
        </p:nvSpPr>
        <p:spPr>
          <a:xfrm>
            <a:off x="4104005" y="6047105"/>
            <a:ext cx="312864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20" name="文本框 19"/>
          <p:cNvSpPr txBox="1"/>
          <p:nvPr/>
        </p:nvSpPr>
        <p:spPr>
          <a:xfrm>
            <a:off x="4102735" y="5441950"/>
            <a:ext cx="312991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grpSp>
        <p:nvGrpSpPr>
          <p:cNvPr id="34" name="组合 33"/>
          <p:cNvGrpSpPr/>
          <p:nvPr/>
        </p:nvGrpSpPr>
        <p:grpSpPr>
          <a:xfrm>
            <a:off x="4097020" y="5384800"/>
            <a:ext cx="3315970" cy="1271270"/>
            <a:chOff x="372" y="8939"/>
            <a:chExt cx="5222" cy="2002"/>
          </a:xfrm>
        </p:grpSpPr>
        <p:sp>
          <p:nvSpPr>
            <p:cNvPr id="43" name="文本框 42"/>
            <p:cNvSpPr txBox="1"/>
            <p:nvPr/>
          </p:nvSpPr>
          <p:spPr>
            <a:xfrm>
              <a:off x="372" y="8939"/>
              <a:ext cx="5222" cy="2002"/>
            </a:xfrm>
            <a:prstGeom prst="rect">
              <a:avLst/>
            </a:prstGeom>
            <a:noFill/>
          </p:spPr>
          <p:txBody>
            <a:bodyPr wrap="square" rtlCol="0">
              <a:spAutoFit/>
            </a:bodyPr>
            <a:p>
              <a:pPr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rPr>
                <a:t>Model                 </a:t>
              </a:r>
              <a:r>
                <a:rPr sz="1000" dirty="0">
                  <a:latin typeface="Times New Roman" panose="02020603050405020304" pitchFamily="18" charset="0"/>
                  <a:ea typeface="宋体" panose="02010600030101010101" pitchFamily="2" charset="-122"/>
                  <a:cs typeface="Times New Roman" panose="02020603050405020304" pitchFamily="18" charset="0"/>
                </a:rPr>
                <a:t>PX0</a:t>
              </a:r>
              <a:r>
                <a:rPr lang="en-US" sz="1000" dirty="0">
                  <a:latin typeface="Times New Roman" panose="02020603050405020304" pitchFamily="18" charset="0"/>
                  <a:ea typeface="宋体" panose="02010600030101010101" pitchFamily="2" charset="-122"/>
                  <a:cs typeface="Times New Roman" panose="02020603050405020304" pitchFamily="18" charset="0"/>
                </a:rPr>
                <a:t>1</a:t>
              </a:r>
              <a:r>
                <a:rPr sz="1000" dirty="0">
                  <a:latin typeface="Times New Roman" panose="02020603050405020304" pitchFamily="18" charset="0"/>
                  <a:ea typeface="宋体" panose="02010600030101010101" pitchFamily="2" charset="-122"/>
                  <a:cs typeface="Times New Roman" panose="02020603050405020304" pitchFamily="18" charset="0"/>
                </a:rPr>
                <a:t>003</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rPr>
                <a:t>Dimension          6400</a:t>
              </a:r>
              <a:r>
                <a:rPr altLang="zh-CN" sz="1000" dirty="0">
                  <a:latin typeface="Times New Roman" panose="02020603050405020304" pitchFamily="18" charset="0"/>
                  <a:ea typeface="宋体" panose="02010600030101010101" pitchFamily="2" charset="-122"/>
                  <a:cs typeface="Times New Roman" panose="02020603050405020304" pitchFamily="18" charset="0"/>
                </a:rPr>
                <a:t>(W)×</a:t>
              </a:r>
              <a:r>
                <a:rPr lang="en-US" sz="1000" dirty="0">
                  <a:latin typeface="Times New Roman" panose="02020603050405020304" pitchFamily="18" charset="0"/>
                  <a:ea typeface="宋体" panose="02010600030101010101" pitchFamily="2" charset="-122"/>
                  <a:cs typeface="Times New Roman" panose="02020603050405020304" pitchFamily="18" charset="0"/>
                </a:rPr>
                <a:t>1700</a:t>
              </a:r>
              <a:r>
                <a:rPr altLang="zh-CN" sz="1000" dirty="0">
                  <a:latin typeface="Times New Roman" panose="02020603050405020304" pitchFamily="18" charset="0"/>
                  <a:ea typeface="宋体" panose="02010600030101010101" pitchFamily="2" charset="-122"/>
                  <a:cs typeface="Times New Roman" panose="02020603050405020304" pitchFamily="18" charset="0"/>
                </a:rPr>
                <a:t>(</a:t>
              </a:r>
              <a:r>
                <a:rPr lang="en-US" sz="1000" dirty="0">
                  <a:latin typeface="Times New Roman" panose="02020603050405020304" pitchFamily="18" charset="0"/>
                  <a:ea typeface="宋体" panose="02010600030101010101" pitchFamily="2" charset="-122"/>
                  <a:cs typeface="Times New Roman" panose="02020603050405020304" pitchFamily="18" charset="0"/>
                </a:rPr>
                <a:t>L</a:t>
              </a:r>
              <a:r>
                <a:rPr altLang="zh-CN" sz="1000" dirty="0">
                  <a:latin typeface="Times New Roman" panose="02020603050405020304" pitchFamily="18" charset="0"/>
                  <a:ea typeface="宋体" panose="02010600030101010101" pitchFamily="2" charset="-122"/>
                  <a:cs typeface="Times New Roman" panose="02020603050405020304" pitchFamily="18" charset="0"/>
                </a:rPr>
                <a:t>)×</a:t>
              </a:r>
              <a:r>
                <a:rPr lang="en-US" sz="1000" dirty="0">
                  <a:latin typeface="Times New Roman" panose="02020603050405020304" pitchFamily="18" charset="0"/>
                  <a:ea typeface="宋体" panose="02010600030101010101" pitchFamily="2" charset="-122"/>
                  <a:cs typeface="Times New Roman" panose="02020603050405020304" pitchFamily="18" charset="0"/>
                </a:rPr>
                <a:t>1800</a:t>
              </a:r>
              <a:r>
                <a:rPr altLang="zh-CN" sz="1000" dirty="0">
                  <a:latin typeface="Times New Roman" panose="02020603050405020304" pitchFamily="18" charset="0"/>
                  <a:ea typeface="宋体" panose="02010600030101010101" pitchFamily="2" charset="-122"/>
                  <a:cs typeface="Times New Roman" panose="02020603050405020304" pitchFamily="18" charset="0"/>
                </a:rPr>
                <a:t>(H)</a:t>
              </a:r>
              <a:r>
                <a:rPr lang="en-US" sz="1000" dirty="0">
                  <a:latin typeface="Times New Roman" panose="02020603050405020304" pitchFamily="18" charset="0"/>
                  <a:ea typeface="宋体" panose="02010600030101010101" pitchFamily="2" charset="-122"/>
                  <a:cs typeface="Times New Roman" panose="02020603050405020304" pitchFamily="18" charset="0"/>
                </a:rPr>
                <a:t>mm</a:t>
              </a:r>
              <a:r>
                <a:rPr altLang="zh-CN" sz="1000" dirty="0">
                  <a:latin typeface="Times New Roman" panose="02020603050405020304" pitchFamily="18" charset="0"/>
                  <a:ea typeface="宋体" panose="02010600030101010101" pitchFamily="2" charset="-122"/>
                  <a:cs typeface="Times New Roman" panose="02020603050405020304" pitchFamily="18" charset="0"/>
                </a:rPr>
                <a:t>  </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rPr>
                <a:t>Power Supply     </a:t>
              </a:r>
              <a:r>
                <a:rPr lang="zh-CN" sz="1000" dirty="0">
                  <a:latin typeface="Times New Roman" panose="02020603050405020304" pitchFamily="18" charset="0"/>
                  <a:ea typeface="宋体" panose="02010600030101010101" pitchFamily="2" charset="-122"/>
                  <a:cs typeface="Times New Roman" panose="02020603050405020304" pitchFamily="18" charset="0"/>
                  <a:sym typeface="+mn-ea"/>
                </a:rPr>
                <a:t>AC380V </a:t>
              </a:r>
              <a:r>
                <a:rPr lang="en-US"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25</a:t>
              </a:r>
              <a:r>
                <a:rPr lang="zh-CN" sz="1000" dirty="0">
                  <a:latin typeface="Times New Roman" panose="02020603050405020304" pitchFamily="18" charset="0"/>
                  <a:ea typeface="宋体" panose="02010600030101010101" pitchFamily="2" charset="-122"/>
                  <a:cs typeface="Times New Roman" panose="02020603050405020304" pitchFamily="18" charset="0"/>
                  <a:sym typeface="+mn-ea"/>
                </a:rPr>
                <a:t>KW </a:t>
              </a:r>
              <a:endParaRPr lang="en-US"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rPr>
                <a:t>Weight                APPR.</a:t>
              </a:r>
              <a:r>
                <a:rPr altLang="zh-CN" sz="1000" dirty="0">
                  <a:latin typeface="Times New Roman" panose="02020603050405020304" pitchFamily="18" charset="0"/>
                  <a:ea typeface="宋体" panose="02010600030101010101" pitchFamily="2" charset="-122"/>
                  <a:cs typeface="Times New Roman" panose="02020603050405020304" pitchFamily="18" charset="0"/>
                </a:rPr>
                <a:t> </a:t>
              </a:r>
              <a:r>
                <a:rPr lang="en-US" sz="1000" dirty="0">
                  <a:latin typeface="Times New Roman" panose="02020603050405020304" pitchFamily="18" charset="0"/>
                  <a:ea typeface="宋体" panose="02010600030101010101" pitchFamily="2" charset="-122"/>
                  <a:cs typeface="Times New Roman" panose="02020603050405020304" pitchFamily="18" charset="0"/>
                </a:rPr>
                <a:t>2.5 T</a:t>
              </a:r>
              <a:endParaRPr lang="zh-CN" altLang="en-US" sz="1000" dirty="0">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45" name="直接连接符 44"/>
            <p:cNvCxnSpPr/>
            <p:nvPr/>
          </p:nvCxnSpPr>
          <p:spPr>
            <a:xfrm>
              <a:off x="389" y="10824"/>
              <a:ext cx="4921"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flipH="1">
              <a:off x="1877" y="9029"/>
              <a:ext cx="1" cy="1808"/>
            </a:xfrm>
            <a:prstGeom prst="line">
              <a:avLst/>
            </a:prstGeom>
            <a:ln w="3810">
              <a:solidFill>
                <a:srgbClr val="C9010C">
                  <a:alpha val="50000"/>
                </a:srgb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381" y="10416"/>
              <a:ext cx="4929"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381" y="9982"/>
              <a:ext cx="4929"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a:off x="383" y="9022"/>
              <a:ext cx="4927" cy="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sp>
        <p:nvSpPr>
          <p:cNvPr id="50" name="文本框 49"/>
          <p:cNvSpPr txBox="1"/>
          <p:nvPr/>
        </p:nvSpPr>
        <p:spPr>
          <a:xfrm>
            <a:off x="4074795" y="5085715"/>
            <a:ext cx="3795395" cy="321945"/>
          </a:xfrm>
          <a:prstGeom prst="rect">
            <a:avLst/>
          </a:prstGeom>
          <a:noFill/>
        </p:spPr>
        <p:txBody>
          <a:bodyPr wrap="square">
            <a:spAutoFit/>
          </a:bodyPr>
          <a:p>
            <a:pPr>
              <a:lnSpc>
                <a:spcPts val="1800"/>
              </a:lnSpc>
            </a:pPr>
            <a:r>
              <a:rPr lang="zh-CN"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Product Parameters</a:t>
            </a:r>
            <a:endParaRPr lang="en-US" altLang="zh-CN" sz="1400" dirty="0">
              <a:solidFill>
                <a:srgbClr val="000000"/>
              </a:solidFill>
              <a:latin typeface="宋体" panose="02010600030101010101" pitchFamily="2" charset="-122"/>
              <a:ea typeface="宋体" panose="02010600030101010101" pitchFamily="2" charset="-122"/>
              <a:cs typeface="Times New Roman" panose="02020603050405020304" pitchFamily="18" charset="0"/>
            </a:endParaRPr>
          </a:p>
        </p:txBody>
      </p:sp>
      <p:cxnSp>
        <p:nvCxnSpPr>
          <p:cNvPr id="51" name="直接连接符 50"/>
          <p:cNvCxnSpPr/>
          <p:nvPr/>
        </p:nvCxnSpPr>
        <p:spPr>
          <a:xfrm>
            <a:off x="4102735" y="5717540"/>
            <a:ext cx="312991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grpSp>
        <p:nvGrpSpPr>
          <p:cNvPr id="2" name="组合 1"/>
          <p:cNvGrpSpPr/>
          <p:nvPr/>
        </p:nvGrpSpPr>
        <p:grpSpPr>
          <a:xfrm>
            <a:off x="5941060" y="5169535"/>
            <a:ext cx="299085" cy="175260"/>
            <a:chOff x="1765" y="7941"/>
            <a:chExt cx="471" cy="276"/>
          </a:xfrm>
        </p:grpSpPr>
        <p:pic>
          <p:nvPicPr>
            <p:cNvPr id="3" name="图片 2"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65" y="7941"/>
              <a:ext cx="277" cy="277"/>
            </a:xfrm>
            <a:prstGeom prst="rect">
              <a:avLst/>
            </a:prstGeom>
          </p:spPr>
        </p:pic>
        <p:pic>
          <p:nvPicPr>
            <p:cNvPr id="4" name="图片 3"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60" y="7941"/>
              <a:ext cx="277" cy="277"/>
            </a:xfrm>
            <a:prstGeom prst="rect">
              <a:avLst/>
            </a:prstGeom>
          </p:spPr>
        </p:pic>
      </p:grpSp>
      <p:sp>
        <p:nvSpPr>
          <p:cNvPr id="8" name="文本框 7"/>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flipH="1">
            <a:off x="226695" y="1400175"/>
            <a:ext cx="3334385" cy="1822450"/>
          </a:xfrm>
          <a:prstGeom prst="rect">
            <a:avLst/>
          </a:prstGeom>
          <a:noFill/>
        </p:spPr>
        <p:txBody>
          <a:bodyPr wrap="square">
            <a:spAutoFit/>
          </a:bodyPr>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High efficiency filter unit: composed of ultrafine glass fiber filter paper, filter 0.1μm-0.3μm particles. The outer frame is made of galvanized or ABS plastic; Filter material: glass fiber, with high dust capacity, low resistance characteristics; Filtration efficiency: H10, H13, H14</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Heat exchange cooling system consists of exhaust duct, fan, heat exchanger, circulating water pump, pipeline and other main parts</a:t>
            </a:r>
            <a:endParaRPr lang="en-US"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21" name="文本框 20"/>
          <p:cNvSpPr txBox="1"/>
          <p:nvPr/>
        </p:nvSpPr>
        <p:spPr>
          <a:xfrm>
            <a:off x="3636645" y="1357630"/>
            <a:ext cx="3668395" cy="1822450"/>
          </a:xfrm>
          <a:prstGeom prst="rect">
            <a:avLst/>
          </a:prstGeom>
          <a:noFill/>
        </p:spPr>
        <p:txBody>
          <a:bodyPr wrap="square">
            <a:spAutoFit/>
          </a:bodyPr>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UV photooxygen system can effectively remove volatile organic compounds (VOC), inorganic matter, hydrogen sulfide, ammonia, mercaptan and other major pollutants, as well as a variety of odors</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Using activated carbon as physical adsorbent, the harmful substances produced in the process of organic combustion are concentrated on the solid surface, so as to purify the waste gas</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smoke extraction fan, through the inverter control fan smoke volume</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30" name="直接连接符 29"/>
          <p:cNvCxnSpPr/>
          <p:nvPr/>
        </p:nvCxnSpPr>
        <p:spPr>
          <a:xfrm>
            <a:off x="226695" y="1268730"/>
            <a:ext cx="707834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398"/>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rPr>
                <a:t>Jiangsu Firemana Safety Technology Co., LTD</a:t>
              </a:r>
              <a:endParaRPr lang="zh-CN" altLang="en-US" sz="1050"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 name="组合 2"/>
          <p:cNvGrpSpPr/>
          <p:nvPr/>
        </p:nvGrpSpPr>
        <p:grpSpPr>
          <a:xfrm>
            <a:off x="372110" y="946785"/>
            <a:ext cx="2481580" cy="321945"/>
            <a:chOff x="441" y="10524"/>
            <a:chExt cx="3908" cy="507"/>
          </a:xfrm>
        </p:grpSpPr>
        <p:sp>
          <p:nvSpPr>
            <p:cNvPr id="31" name="文本框 30"/>
            <p:cNvSpPr txBox="1"/>
            <p:nvPr/>
          </p:nvSpPr>
          <p:spPr>
            <a:xfrm>
              <a:off x="441" y="10524"/>
              <a:ext cx="3908" cy="507"/>
            </a:xfrm>
            <a:prstGeom prst="rect">
              <a:avLst/>
            </a:prstGeom>
            <a:noFill/>
          </p:spPr>
          <p:txBody>
            <a:bodyPr wrap="square">
              <a:spAutoFit/>
            </a:bodyPr>
            <a:p>
              <a:pPr algn="l">
                <a:lnSpc>
                  <a:spcPts val="1800"/>
                </a:lnSpc>
              </a:pPr>
              <a:r>
                <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Continued Page</a:t>
              </a:r>
              <a:endPar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99" y="10652"/>
              <a:ext cx="277" cy="277"/>
            </a:xfrm>
            <a:prstGeom prst="rect">
              <a:avLst/>
            </a:prstGeom>
          </p:spPr>
        </p:pic>
        <p:pic>
          <p:nvPicPr>
            <p:cNvPr id="32" name="图片 3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60" y="10644"/>
              <a:ext cx="277" cy="277"/>
            </a:xfrm>
            <a:prstGeom prst="rect">
              <a:avLst/>
            </a:prstGeom>
          </p:spPr>
        </p:pic>
      </p:grpSp>
      <p:sp>
        <p:nvSpPr>
          <p:cNvPr id="4" name="文本框 3"/>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COMMONDATA" val="eyJoZGlkIjoiMzYwNTRjMTk4NTE0ZDZlNzI2MmNiNzVjMzg5ZTIwZm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3171</Words>
  <Application>WPS 演示</Application>
  <PresentationFormat>自定义</PresentationFormat>
  <Paragraphs>61</Paragraphs>
  <Slides>2</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vt:i4>
      </vt:variant>
    </vt:vector>
  </HeadingPairs>
  <TitlesOfParts>
    <vt:vector size="16" baseType="lpstr">
      <vt:lpstr>Arial</vt:lpstr>
      <vt:lpstr>宋体</vt:lpstr>
      <vt:lpstr>Wingdings</vt:lpstr>
      <vt:lpstr>Times New Roman</vt:lpstr>
      <vt:lpstr>MicrosoftYaHei</vt:lpstr>
      <vt:lpstr>Segoe Print</vt:lpstr>
      <vt:lpstr>Wingdings</vt:lpstr>
      <vt:lpstr>Calibri</vt:lpstr>
      <vt:lpstr>等线</vt:lpstr>
      <vt:lpstr>微软雅黑</vt:lpstr>
      <vt:lpstr>Calibri Light</vt:lpstr>
      <vt:lpstr>等线 Light</vt:lpstr>
      <vt:lpstr>Arial Unicode MS</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SHANG FEI</dc:creator>
  <cp:lastModifiedBy>Lee</cp:lastModifiedBy>
  <cp:revision>130</cp:revision>
  <dcterms:created xsi:type="dcterms:W3CDTF">2022-04-06T05:39:00Z</dcterms:created>
  <dcterms:modified xsi:type="dcterms:W3CDTF">2022-06-14T00:54:20Z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A3023A16EC2F49038F935DC7BC2AA928</vt:lpwstr>
  </property>
  <property fmtid="{D5CDD505-2E9C-101B-9397-08002B2CF9AE}" pid="3" name="KSOProductBuildVer">
    <vt:lpwstr>2052-11.1.0.11744</vt:lpwstr>
  </property>
</Properties>
</file>