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sv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1003 左侧"/>
          <p:cNvPicPr>
            <a:picLocks noChangeAspect="1"/>
          </p:cNvPicPr>
          <p:nvPr/>
        </p:nvPicPr>
        <p:blipFill>
          <a:blip r:embed="rId1"/>
          <a:stretch>
            <a:fillRect/>
          </a:stretch>
        </p:blipFill>
        <p:spPr>
          <a:xfrm>
            <a:off x="350520" y="1990725"/>
            <a:ext cx="7049770" cy="2477770"/>
          </a:xfrm>
          <a:prstGeom prst="rect">
            <a:avLst/>
          </a:prstGeom>
        </p:spPr>
      </p:pic>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5486400" cy="368300"/>
          </a:xfrm>
          <a:prstGeom prst="rect">
            <a:avLst/>
          </a:prstGeom>
          <a:noFill/>
        </p:spPr>
        <p:txBody>
          <a:bodyPr wrap="square" rtlCol="0">
            <a:spAutoFit/>
          </a:bodyPr>
          <a:lstStyle/>
          <a:p>
            <a:r>
              <a:rPr b="1" dirty="0">
                <a:latin typeface="Times New Roman" panose="02020603050405020304" pitchFamily="18" charset="0"/>
                <a:ea typeface="宋体" panose="02010600030101010101" pitchFamily="2" charset="-122"/>
                <a:cs typeface="Times New Roman" panose="02020603050405020304" pitchFamily="18" charset="0"/>
                <a:sym typeface="+mn-ea"/>
              </a:rPr>
              <a:t>Combustion </a:t>
            </a:r>
            <a:r>
              <a:rPr lang="en-US" b="1" dirty="0">
                <a:latin typeface="Times New Roman" panose="02020603050405020304" pitchFamily="18" charset="0"/>
                <a:ea typeface="宋体" panose="02010600030101010101" pitchFamily="2" charset="-122"/>
                <a:cs typeface="Times New Roman" panose="02020603050405020304" pitchFamily="18" charset="0"/>
                <a:sym typeface="+mn-ea"/>
              </a:rPr>
              <a:t>E</a:t>
            </a:r>
            <a:r>
              <a:rPr b="1" dirty="0">
                <a:latin typeface="Times New Roman" panose="02020603050405020304" pitchFamily="18" charset="0"/>
                <a:ea typeface="宋体" panose="02010600030101010101" pitchFamily="2" charset="-122"/>
                <a:cs typeface="Times New Roman" panose="02020603050405020304" pitchFamily="18" charset="0"/>
                <a:sym typeface="+mn-ea"/>
              </a:rPr>
              <a:t>xhaust </a:t>
            </a:r>
            <a:r>
              <a:rPr lang="en-US" b="1" dirty="0">
                <a:latin typeface="Times New Roman" panose="02020603050405020304" pitchFamily="18" charset="0"/>
                <a:ea typeface="宋体" panose="02010600030101010101" pitchFamily="2" charset="-122"/>
                <a:cs typeface="Times New Roman" panose="02020603050405020304" pitchFamily="18" charset="0"/>
                <a:sym typeface="+mn-ea"/>
              </a:rPr>
              <a:t>G</a:t>
            </a:r>
            <a:r>
              <a:rPr b="1" dirty="0">
                <a:latin typeface="Times New Roman" panose="02020603050405020304" pitchFamily="18" charset="0"/>
                <a:ea typeface="宋体" panose="02010600030101010101" pitchFamily="2" charset="-122"/>
                <a:cs typeface="Times New Roman" panose="02020603050405020304" pitchFamily="18" charset="0"/>
                <a:sym typeface="+mn-ea"/>
              </a:rPr>
              <a:t>as </a:t>
            </a:r>
            <a:r>
              <a:rPr lang="en-US" b="1" dirty="0">
                <a:latin typeface="Times New Roman" panose="02020603050405020304" pitchFamily="18" charset="0"/>
                <a:ea typeface="宋体" panose="02010600030101010101" pitchFamily="2" charset="-122"/>
                <a:cs typeface="Times New Roman" panose="02020603050405020304" pitchFamily="18" charset="0"/>
                <a:sym typeface="+mn-ea"/>
              </a:rPr>
              <a:t>T</a:t>
            </a:r>
            <a:r>
              <a:rPr b="1" dirty="0">
                <a:latin typeface="Times New Roman" panose="02020603050405020304" pitchFamily="18" charset="0"/>
                <a:ea typeface="宋体" panose="02010600030101010101" pitchFamily="2" charset="-122"/>
                <a:cs typeface="Times New Roman" panose="02020603050405020304" pitchFamily="18" charset="0"/>
                <a:sym typeface="+mn-ea"/>
              </a:rPr>
              <a:t>reatment </a:t>
            </a:r>
            <a:r>
              <a:rPr lang="en-US" b="1" dirty="0">
                <a:latin typeface="Times New Roman" panose="02020603050405020304" pitchFamily="18" charset="0"/>
                <a:ea typeface="宋体" panose="02010600030101010101" pitchFamily="2" charset="-122"/>
                <a:cs typeface="Times New Roman" panose="02020603050405020304" pitchFamily="18" charset="0"/>
                <a:sym typeface="+mn-ea"/>
              </a:rPr>
              <a:t>S</a:t>
            </a:r>
            <a:r>
              <a:rPr b="1" dirty="0">
                <a:latin typeface="Times New Roman" panose="02020603050405020304" pitchFamily="18" charset="0"/>
                <a:ea typeface="宋体" panose="02010600030101010101" pitchFamily="2" charset="-122"/>
                <a:cs typeface="Times New Roman" panose="02020603050405020304" pitchFamily="18" charset="0"/>
                <a:sym typeface="+mn-ea"/>
              </a:rPr>
              <a:t>ystem</a:t>
            </a:r>
            <a:endParaRPr b="1"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6" name="文本框 15"/>
          <p:cNvSpPr txBox="1"/>
          <p:nvPr/>
        </p:nvSpPr>
        <p:spPr>
          <a:xfrm>
            <a:off x="177800" y="1250315"/>
            <a:ext cx="7129780" cy="668020"/>
          </a:xfrm>
          <a:prstGeom prst="rect">
            <a:avLst/>
          </a:prstGeom>
          <a:noFill/>
        </p:spPr>
        <p:txBody>
          <a:bodyPr wrap="square" rtlCol="0">
            <a:spAutoFit/>
          </a:bodyPr>
          <a:lstStyle/>
          <a:p>
            <a:pPr fontAlgn="auto">
              <a:lnSpc>
                <a:spcPts val="1500"/>
              </a:lnSpc>
            </a:pPr>
            <a:r>
              <a:rPr lang="en-US" sz="1000" dirty="0">
                <a:latin typeface="宋体" panose="02010600030101010101" pitchFamily="2" charset="-122"/>
                <a:ea typeface="宋体" panose="02010600030101010101" pitchFamily="2" charset="-122"/>
                <a:cs typeface="MicrosoftYaHei"/>
              </a:rPr>
              <a:t>    </a:t>
            </a:r>
            <a:r>
              <a:rPr sz="1000" dirty="0">
                <a:latin typeface="Times New Roman" panose="02020603050405020304" pitchFamily="18" charset="0"/>
                <a:ea typeface="宋体" panose="02010600030101010101" pitchFamily="2" charset="-122"/>
                <a:cs typeface="Times New Roman" panose="02020603050405020304" pitchFamily="18" charset="0"/>
              </a:rPr>
              <a:t>The combustion exhaust gas treatment system is aimed at the exhaust gas generated by the combustion of the sample during the experiment, heat exchange, filtration, activated carbon adsorption, UV light oxygen and so on to cool the box, remove solid particles, remove odor, purify the target gas for emission</a:t>
            </a:r>
            <a:r>
              <a:rPr lang="en-US" sz="1000" dirty="0">
                <a:latin typeface="Times New Roman" panose="02020603050405020304" pitchFamily="18" charset="0"/>
                <a:ea typeface="宋体" panose="02010600030101010101" pitchFamily="2" charset="-122"/>
                <a:cs typeface="Times New Roman" panose="02020603050405020304" pitchFamily="18" charset="0"/>
              </a:rPr>
              <a:t>.</a:t>
            </a:r>
            <a:endParaRPr lang="en-US"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33045" y="7187565"/>
            <a:ext cx="3339465" cy="2976880"/>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Steel structure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sealed structure, simple and beautiful</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Side door structure, convenient replacement of consumables</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Primary filtration unit: fiber felt (folded structure), filtering large block particles. The outer frame is aluminum alloy/galvanized material; Filter grade: G2, G3; High temperature resistance, corrosion resistance, low resistance;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Medium effect filter unit: it is composed of folding bag type fine filter to filter fine particles. The outer frame is made of aluminum alloy; Filter grade: G3; Single metal mesh fixed, solid structure; Low initial resistance, large capacity;</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213995" y="5330825"/>
            <a:ext cx="3380105" cy="475615"/>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 16297－1996：Comprehensive emission standards for air pollutants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50190" y="4946650"/>
            <a:ext cx="339979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672205" y="7205980"/>
            <a:ext cx="3636010" cy="2399665"/>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heat exchanger is placed in the exhaust duct, and the water is passed to the heat exchanger through the water pipe. Through the heat exchange of the heat exchanger, the heat of the high temperature gas in the air duct is fully absorbed, so as to achieve the purpose of cooling the hot air.</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Using the cathode in the high voltage electric field emitted electrons, as well as by the electron collision of air molecules produced by the negative ion to capture soot particles, the soot particles charged, using the effect of the electric field, the charged soot particles adsorbed by the anode, in order to achieve the purpose of soot removal</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240030" y="5273675"/>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279400" y="7117080"/>
            <a:ext cx="7028180"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50190" y="6790055"/>
            <a:ext cx="2481580" cy="321945"/>
          </a:xfrm>
          <a:prstGeom prst="rect">
            <a:avLst/>
          </a:prstGeom>
          <a:noFill/>
        </p:spPr>
        <p:txBody>
          <a:bodyPr wrap="square">
            <a:spAutoFit/>
          </a:bodyPr>
          <a:lstStyle/>
          <a:p>
            <a:pPr>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696"/>
            </a:xfrm>
            <a:prstGeom prst="rect">
              <a:avLst/>
            </a:prstGeom>
            <a:noFill/>
          </p:spPr>
          <p:txBody>
            <a:bodyPr wrap="square" rtlCol="0">
              <a:spAutoFit/>
            </a:bodyPr>
            <a:lstStyle/>
            <a:p>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1911985" y="5040630"/>
            <a:ext cx="299085" cy="175260"/>
            <a:chOff x="1765" y="7941"/>
            <a:chExt cx="471" cy="276"/>
          </a:xfrm>
        </p:grpSpPr>
        <p:pic>
          <p:nvPicPr>
            <p:cNvPr id="37" name="图片 3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grpSp>
        <p:nvGrpSpPr>
          <p:cNvPr id="18" name="组合 17"/>
          <p:cNvGrpSpPr/>
          <p:nvPr/>
        </p:nvGrpSpPr>
        <p:grpSpPr>
          <a:xfrm>
            <a:off x="1145540" y="6868795"/>
            <a:ext cx="299085" cy="175260"/>
            <a:chOff x="1765" y="7941"/>
            <a:chExt cx="471" cy="276"/>
          </a:xfrm>
        </p:grpSpPr>
        <p:pic>
          <p:nvPicPr>
            <p:cNvPr id="28" name="图片 27"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sp>
        <p:nvSpPr>
          <p:cNvPr id="15" name="文本框 14"/>
          <p:cNvSpPr txBox="1"/>
          <p:nvPr/>
        </p:nvSpPr>
        <p:spPr>
          <a:xfrm>
            <a:off x="4104005" y="6047105"/>
            <a:ext cx="312864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20" name="文本框 19"/>
          <p:cNvSpPr txBox="1"/>
          <p:nvPr/>
        </p:nvSpPr>
        <p:spPr>
          <a:xfrm>
            <a:off x="4102735" y="5441950"/>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grpSp>
        <p:nvGrpSpPr>
          <p:cNvPr id="34" name="组合 33"/>
          <p:cNvGrpSpPr/>
          <p:nvPr/>
        </p:nvGrpSpPr>
        <p:grpSpPr>
          <a:xfrm>
            <a:off x="4097020" y="5384800"/>
            <a:ext cx="3315970" cy="1271270"/>
            <a:chOff x="372" y="8939"/>
            <a:chExt cx="5222" cy="2002"/>
          </a:xfrm>
        </p:grpSpPr>
        <p:sp>
          <p:nvSpPr>
            <p:cNvPr id="43" name="文本框 42"/>
            <p:cNvSpPr txBox="1"/>
            <p:nvPr/>
          </p:nvSpPr>
          <p:spPr>
            <a:xfrm>
              <a:off x="372" y="8939"/>
              <a:ext cx="5222" cy="2002"/>
            </a:xfrm>
            <a:prstGeom prst="rect">
              <a:avLst/>
            </a:prstGeom>
            <a:noFill/>
          </p:spPr>
          <p:txBody>
            <a:bodyPr wrap="square" rtlCol="0">
              <a:spAutoFit/>
            </a:bodyPr>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Model                 </a:t>
              </a:r>
              <a:r>
                <a:rPr sz="1000" dirty="0">
                  <a:latin typeface="Times New Roman" panose="02020603050405020304" pitchFamily="18" charset="0"/>
                  <a:ea typeface="宋体" panose="02010600030101010101" pitchFamily="2" charset="-122"/>
                  <a:cs typeface="Times New Roman" panose="02020603050405020304" pitchFamily="18" charset="0"/>
                </a:rPr>
                <a:t>PX0</a:t>
              </a:r>
              <a:r>
                <a:rPr lang="en-US" sz="1000" dirty="0">
                  <a:latin typeface="Times New Roman" panose="02020603050405020304" pitchFamily="18" charset="0"/>
                  <a:ea typeface="宋体" panose="02010600030101010101" pitchFamily="2" charset="-122"/>
                  <a:cs typeface="Times New Roman" panose="02020603050405020304" pitchFamily="18" charset="0"/>
                </a:rPr>
                <a:t>1</a:t>
              </a:r>
              <a:r>
                <a:rPr sz="1000" dirty="0">
                  <a:latin typeface="Times New Roman" panose="02020603050405020304" pitchFamily="18" charset="0"/>
                  <a:ea typeface="宋体" panose="02010600030101010101" pitchFamily="2" charset="-122"/>
                  <a:cs typeface="Times New Roman" panose="02020603050405020304" pitchFamily="18" charset="0"/>
                </a:rPr>
                <a:t>003</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Dimension          6400</a:t>
              </a:r>
              <a:r>
                <a:rPr altLang="zh-CN" sz="1000" dirty="0">
                  <a:latin typeface="Times New Roman" panose="02020603050405020304" pitchFamily="18" charset="0"/>
                  <a:ea typeface="宋体" panose="02010600030101010101" pitchFamily="2" charset="-122"/>
                  <a:cs typeface="Times New Roman" panose="02020603050405020304" pitchFamily="18" charset="0"/>
                </a:rPr>
                <a:t>(W)×</a:t>
              </a:r>
              <a:r>
                <a:rPr lang="en-US" sz="1000" dirty="0">
                  <a:latin typeface="Times New Roman" panose="02020603050405020304" pitchFamily="18" charset="0"/>
                  <a:ea typeface="宋体" panose="02010600030101010101" pitchFamily="2" charset="-122"/>
                  <a:cs typeface="Times New Roman" panose="02020603050405020304" pitchFamily="18" charset="0"/>
                </a:rPr>
                <a:t>1700</a:t>
              </a:r>
              <a:r>
                <a:rPr altLang="zh-CN" sz="1000" dirty="0">
                  <a:latin typeface="Times New Roman" panose="02020603050405020304" pitchFamily="18" charset="0"/>
                  <a:ea typeface="宋体" panose="02010600030101010101" pitchFamily="2" charset="-122"/>
                  <a:cs typeface="Times New Roman" panose="02020603050405020304" pitchFamily="18" charset="0"/>
                </a:rPr>
                <a:t>(</a:t>
              </a:r>
              <a:r>
                <a:rPr lang="en-US" sz="1000" dirty="0">
                  <a:latin typeface="Times New Roman" panose="02020603050405020304" pitchFamily="18" charset="0"/>
                  <a:ea typeface="宋体" panose="02010600030101010101" pitchFamily="2" charset="-122"/>
                  <a:cs typeface="Times New Roman" panose="02020603050405020304" pitchFamily="18" charset="0"/>
                </a:rPr>
                <a:t>L</a:t>
              </a:r>
              <a:r>
                <a:rPr altLang="zh-CN" sz="1000" dirty="0">
                  <a:latin typeface="Times New Roman" panose="02020603050405020304" pitchFamily="18" charset="0"/>
                  <a:ea typeface="宋体" panose="02010600030101010101" pitchFamily="2" charset="-122"/>
                  <a:cs typeface="Times New Roman" panose="02020603050405020304" pitchFamily="18" charset="0"/>
                </a:rPr>
                <a:t>)×</a:t>
              </a:r>
              <a:r>
                <a:rPr lang="en-US" sz="1000" dirty="0">
                  <a:latin typeface="Times New Roman" panose="02020603050405020304" pitchFamily="18" charset="0"/>
                  <a:ea typeface="宋体" panose="02010600030101010101" pitchFamily="2" charset="-122"/>
                  <a:cs typeface="Times New Roman" panose="02020603050405020304" pitchFamily="18" charset="0"/>
                </a:rPr>
                <a:t>1800</a:t>
              </a:r>
              <a:r>
                <a:rPr altLang="zh-CN" sz="1000" dirty="0">
                  <a:latin typeface="Times New Roman" panose="02020603050405020304" pitchFamily="18" charset="0"/>
                  <a:ea typeface="宋体" panose="02010600030101010101" pitchFamily="2" charset="-122"/>
                  <a:cs typeface="Times New Roman" panose="02020603050405020304" pitchFamily="18" charset="0"/>
                </a:rPr>
                <a:t>(H)</a:t>
              </a:r>
              <a:r>
                <a:rPr lang="en-US" sz="1000" dirty="0">
                  <a:latin typeface="Times New Roman" panose="02020603050405020304" pitchFamily="18" charset="0"/>
                  <a:ea typeface="宋体" panose="02010600030101010101" pitchFamily="2" charset="-122"/>
                  <a:cs typeface="Times New Roman" panose="02020603050405020304" pitchFamily="18" charset="0"/>
                </a:rPr>
                <a:t>mm</a:t>
              </a:r>
              <a:r>
                <a:rPr altLang="zh-CN" sz="1000" dirty="0">
                  <a:latin typeface="Times New Roman" panose="02020603050405020304" pitchFamily="18" charset="0"/>
                  <a:ea typeface="宋体" panose="02010600030101010101" pitchFamily="2" charset="-122"/>
                  <a:cs typeface="Times New Roman" panose="02020603050405020304" pitchFamily="18" charset="0"/>
                </a:rPr>
                <a:t>  </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Power Supply     </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AC380V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25</a:t>
              </a:r>
              <a:r>
                <a:rPr lang="zh-CN" sz="1000" dirty="0">
                  <a:latin typeface="Times New Roman" panose="02020603050405020304" pitchFamily="18" charset="0"/>
                  <a:ea typeface="宋体" panose="02010600030101010101" pitchFamily="2" charset="-122"/>
                  <a:cs typeface="Times New Roman" panose="02020603050405020304" pitchFamily="18" charset="0"/>
                  <a:sym typeface="+mn-ea"/>
                </a:rPr>
                <a:t>KW </a:t>
              </a:r>
              <a:endParaRPr lang="en-US"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Weight                APPR.</a:t>
              </a:r>
              <a:r>
                <a:rPr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2.5 T</a:t>
              </a:r>
              <a:endParaRPr lang="zh-CN" altLang="en-US" sz="1000" dirty="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45" name="直接连接符 44"/>
            <p:cNvCxnSpPr/>
            <p:nvPr/>
          </p:nvCxnSpPr>
          <p:spPr>
            <a:xfrm>
              <a:off x="389" y="10824"/>
              <a:ext cx="4921"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1877" y="9029"/>
              <a:ext cx="1" cy="1808"/>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381" y="10416"/>
              <a:ext cx="492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381" y="9982"/>
              <a:ext cx="492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383" y="9022"/>
              <a:ext cx="4927" cy="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sp>
        <p:nvSpPr>
          <p:cNvPr id="50" name="文本框 49"/>
          <p:cNvSpPr txBox="1"/>
          <p:nvPr/>
        </p:nvSpPr>
        <p:spPr>
          <a:xfrm>
            <a:off x="4074795" y="5085715"/>
            <a:ext cx="3795395" cy="321945"/>
          </a:xfrm>
          <a:prstGeom prst="rect">
            <a:avLst/>
          </a:prstGeom>
          <a:noFill/>
        </p:spPr>
        <p:txBody>
          <a:bodyPr wrap="square">
            <a:spAutoFit/>
          </a:bodyPr>
          <a:p>
            <a:pPr>
              <a:lnSpc>
                <a:spcPts val="1800"/>
              </a:lnSpc>
            </a:pPr>
            <a:r>
              <a:rPr lang="zh-CN"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Parameters</a:t>
            </a: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cxnSp>
        <p:nvCxnSpPr>
          <p:cNvPr id="51" name="直接连接符 50"/>
          <p:cNvCxnSpPr/>
          <p:nvPr/>
        </p:nvCxnSpPr>
        <p:spPr>
          <a:xfrm>
            <a:off x="4102735" y="5717540"/>
            <a:ext cx="312991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5941060" y="5169535"/>
            <a:ext cx="299085" cy="175260"/>
            <a:chOff x="1765" y="7941"/>
            <a:chExt cx="471" cy="276"/>
          </a:xfrm>
        </p:grpSpPr>
        <p:pic>
          <p:nvPicPr>
            <p:cNvPr id="3" name="图片 2"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4" name="图片 3"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sp>
        <p:nvSpPr>
          <p:cNvPr id="8" name="文本框 7"/>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1822450"/>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High efficiency filter unit: composed of ultrafine glass fiber filter paper, filter 0.1μm-0.3μm particles. The outer frame is made of galvanized or ABS plastic; Filter material: glass fiber, with high dust capacity, low resistance characteristics; Filtration efficiency: H10, H13, H14</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Heat exchange cooling system consists of exhaust duct, fan, heat exchanger, circulating water pump, pipeline and other main parts</a:t>
            </a:r>
            <a:endParaRPr lang="en-US"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1822450"/>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UV photooxygen system can effectively remove volatile organic compounds (VOC), inorganic matter, hydrogen sulfide, ammonia, mercaptan and other major pollutants, as well as a variety of odors</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Using activated carbon as physical adsorbent, the harmful substances produced in the process of organic combustion are concentrated on the solid surface, so as to purify the waste gas</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smoke extraction fan, through the inverter control fan smoke volume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3171</Words>
  <Application>WPS 演示</Application>
  <PresentationFormat>自定义</PresentationFormat>
  <Paragraphs>61</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Times New Roman</vt:lpstr>
      <vt:lpstr>MicrosoftYaHei</vt:lpstr>
      <vt:lpstr>Segoe Print</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130</cp:revision>
  <dcterms:created xsi:type="dcterms:W3CDTF">2022-04-06T05:39:00Z</dcterms:created>
  <dcterms:modified xsi:type="dcterms:W3CDTF">2022-06-14T00:54:20Z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