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7" r:id="rId3"/>
    <p:sldId id="258" r:id="rId5"/>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8002"/>
          <p:cNvPicPr>
            <a:picLocks noChangeAspect="1"/>
          </p:cNvPicPr>
          <p:nvPr/>
        </p:nvPicPr>
        <p:blipFill>
          <a:blip r:embed="rId1"/>
          <a:stretch>
            <a:fillRect/>
          </a:stretch>
        </p:blipFill>
        <p:spPr>
          <a:xfrm>
            <a:off x="368935" y="3590925"/>
            <a:ext cx="6383020" cy="3061335"/>
          </a:xfrm>
          <a:prstGeom prst="rect">
            <a:avLst/>
          </a:prstGeom>
        </p:spPr>
      </p:pic>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13995" y="788035"/>
            <a:ext cx="5642610" cy="368300"/>
          </a:xfrm>
          <a:prstGeom prst="rect">
            <a:avLst/>
          </a:prstGeom>
          <a:noFill/>
        </p:spPr>
        <p:txBody>
          <a:bodyPr wrap="square" rtlCol="0">
            <a:spAutoFit/>
          </a:bodyPr>
          <a:p>
            <a:pPr algn="l"/>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Lithium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B</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attery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erformance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est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ystem</a:t>
            </a:r>
            <a:endParaRPr lang="zh-CN" altLang="en-US" sz="18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289560" y="1118235"/>
            <a:ext cx="3888740" cy="2207260"/>
          </a:xfrm>
          <a:prstGeom prst="rect">
            <a:avLst/>
          </a:prstGeom>
          <a:noFill/>
        </p:spPr>
        <p:txBody>
          <a:bodyPr wrap="square" rtlCol="0">
            <a:spAutoFit/>
          </a:bodyPr>
          <a:p>
            <a:pPr algn="l" fontAlgn="auto">
              <a:lnSpc>
                <a:spcPts val="1500"/>
              </a:lnSpc>
            </a:pPr>
            <a:r>
              <a:rPr lang="en-US" sz="800" dirty="0">
                <a:effectLst/>
                <a:latin typeface="Times New Roman" panose="02020603050405020304" pitchFamily="18" charset="0"/>
                <a:ea typeface="宋体" panose="02010600030101010101" pitchFamily="2" charset="-122"/>
                <a:cs typeface="Times New Roman" panose="02020603050405020304" pitchFamily="18" charset="0"/>
              </a:rPr>
              <a:t>    </a:t>
            </a:r>
            <a:r>
              <a:rPr sz="800" dirty="0">
                <a:effectLst/>
                <a:latin typeface="Times New Roman" panose="02020603050405020304" pitchFamily="18" charset="0"/>
                <a:ea typeface="宋体" panose="02010600030101010101" pitchFamily="2" charset="-122"/>
                <a:cs typeface="Times New Roman" panose="02020603050405020304" pitchFamily="18" charset="0"/>
              </a:rPr>
              <a:t>The lithium battery combustion performance test system refers to UL 9540A and calculates the heat release rate according to the principle of oxygen consumption.</a:t>
            </a:r>
            <a:endParaRPr sz="8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sz="800" dirty="0">
                <a:effectLst/>
                <a:latin typeface="Times New Roman" panose="02020603050405020304" pitchFamily="18" charset="0"/>
                <a:ea typeface="宋体" panose="02010600030101010101" pitchFamily="2" charset="-122"/>
                <a:cs typeface="Times New Roman" panose="02020603050405020304" pitchFamily="18" charset="0"/>
              </a:rPr>
              <a:t>It is used to test the combustion behavior and performance of lithium battery under thermal runaway condition, and measure the key data such as heat release rate, total heat release and smoke density. The combustion performance data of lithium battery under thermal runaway condition can be obtained through the test, and the fire and explosion hazard characteristics of battery energy storage system can be reflected through the test of heat release rate.</a:t>
            </a:r>
            <a:endParaRPr sz="8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sz="800" dirty="0">
                <a:effectLst/>
                <a:latin typeface="Times New Roman" panose="02020603050405020304" pitchFamily="18" charset="0"/>
                <a:ea typeface="宋体" panose="02010600030101010101" pitchFamily="2" charset="-122"/>
                <a:cs typeface="Times New Roman" panose="02020603050405020304" pitchFamily="18" charset="0"/>
              </a:rPr>
              <a:t>The system can be used in linkage with pressure vessel test device, Fourier sampling and analysis system, total carbon hydrocarbon sampling and analysis system and hydrogen sensor to meet the requirements of Cell, MOd-ULE, Unit and Installation in UL 9540A.</a:t>
            </a:r>
            <a:endParaRPr sz="8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60985" y="6900545"/>
            <a:ext cx="3444240" cy="336105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smoke collecting hood and smoke pipe are made of 304 stainless steel, the diameter of smoke pipe is 400mm, and the flow equalizer device is used before and after the smoke exhaust pipe to ensure the uniform flow of gas</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exhaust capacity of the fan is 4kg/s, equipped with an independent frequency control cabinet, the fan frequency can be adjusted continuously to reduce signal interference, and the fan damping system is included</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test section adopts live interface, which can be used to connect temperature thermocouple, sampling tube, differential pressure probe, optical path system, flow velocity calibration device, infrared temperature sensor, etc., which is easy to disassemble and maintain, and easy to operate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Equipped with OMEGA thermocouple for measuring smoke tube and ambient temperature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368935" y="3627755"/>
            <a:ext cx="3194050" cy="283210"/>
          </a:xfrm>
          <a:prstGeom prst="rect">
            <a:avLst/>
          </a:prstGeom>
          <a:noFill/>
        </p:spPr>
        <p:txBody>
          <a:bodyPr wrap="square">
            <a:spAutoFit/>
          </a:bodyPr>
          <a:p>
            <a:pPr algn="l" fontAlgn="auto">
              <a:lnSpc>
                <a:spcPts val="1500"/>
              </a:lnSpc>
            </a:pPr>
            <a:r>
              <a:rPr lang="zh-CN" altLang="zh-CN" sz="1000" dirty="0">
                <a:effectLst/>
                <a:latin typeface="宋体" panose="02010600030101010101" pitchFamily="2" charset="-122"/>
                <a:ea typeface="宋体" panose="02010600030101010101" pitchFamily="2" charset="-122"/>
                <a:cs typeface="Times New Roman" panose="02020603050405020304" pitchFamily="18" charset="0"/>
              </a:rPr>
              <a:t>ANSI/CAN/UL 9540A: 2019</a:t>
            </a:r>
            <a:endParaRPr lang="zh-CN" altLang="zh-CN" sz="1000" dirty="0">
              <a:effectLst/>
              <a:latin typeface="宋体" panose="02010600030101010101" pitchFamily="2" charset="-122"/>
              <a:ea typeface="宋体" panose="02010600030101010101" pitchFamily="2" charset="-122"/>
              <a:cs typeface="Times New Roman" panose="02020603050405020304" pitchFamily="18" charset="0"/>
            </a:endParaRPr>
          </a:p>
        </p:txBody>
      </p:sp>
      <p:sp>
        <p:nvSpPr>
          <p:cNvPr id="26" name="文本框 25"/>
          <p:cNvSpPr txBox="1"/>
          <p:nvPr/>
        </p:nvSpPr>
        <p:spPr>
          <a:xfrm>
            <a:off x="305435" y="3201670"/>
            <a:ext cx="339979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effectLst/>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effectLst/>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93160" y="6902450"/>
            <a:ext cx="3668395"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Optional heat flux test system, temperature acquisition system, to meet the requirements of different levels of testing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Adopt independent standard gas sampling system, built-in multistage filtration, pressure regulation and flow regulation device, adopt imported condenser and desiccants to pretreat the gas, to ensure that the gas into the analyzer is dry, clean and stable, the pipeline adopts all stainless steel structure, the overall structure is beautiful, generous, long service cycle. Used in conjunction with the sampling tube of the test section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Paramagnetic type 0₂ analyzer and infrared CO₂ analyzer, oxygen range 0-25%, CO₂:0-10%, CO: 0-1%; Oxygen accuracy &amp;lt; 0.02%, repeatability &amp;lt; 0.01%, CO₂ accuracy 0.1ppm, CO accuracy 0.1ppm, repeatability 0.1ppm. Response time &amp;lt; 8s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flipV="1">
            <a:off x="261620" y="3505200"/>
            <a:ext cx="3091815" cy="1841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60985" y="687451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95910" y="6536690"/>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90955" y="6626225"/>
            <a:ext cx="175895" cy="175895"/>
          </a:xfrm>
          <a:prstGeom prst="rect">
            <a:avLst/>
          </a:prstGeom>
        </p:spPr>
      </p:pic>
      <p:pic>
        <p:nvPicPr>
          <p:cNvPr id="32" name="图片 3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7765" y="6628765"/>
            <a:ext cx="175895" cy="175895"/>
          </a:xfrm>
          <a:prstGeom prst="rect">
            <a:avLst/>
          </a:prstGeom>
        </p:spPr>
      </p:pic>
      <p:grpSp>
        <p:nvGrpSpPr>
          <p:cNvPr id="36" name="组合 35"/>
          <p:cNvGrpSpPr/>
          <p:nvPr/>
        </p:nvGrpSpPr>
        <p:grpSpPr>
          <a:xfrm>
            <a:off x="1911985" y="3261995"/>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3" name="文本框 2"/>
          <p:cNvSpPr txBox="1"/>
          <p:nvPr/>
        </p:nvSpPr>
        <p:spPr>
          <a:xfrm>
            <a:off x="4222115" y="1442720"/>
            <a:ext cx="313880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28" name="文本框 27"/>
          <p:cNvSpPr txBox="1"/>
          <p:nvPr/>
        </p:nvSpPr>
        <p:spPr>
          <a:xfrm>
            <a:off x="4221480" y="2554605"/>
            <a:ext cx="314007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33" name="文本框 32"/>
          <p:cNvSpPr txBox="1"/>
          <p:nvPr/>
        </p:nvSpPr>
        <p:spPr>
          <a:xfrm>
            <a:off x="4222115" y="3103245"/>
            <a:ext cx="3139440" cy="306705"/>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400">
              <a:solidFill>
                <a:schemeClr val="tx1"/>
              </a:solidFill>
              <a:uFillTx/>
            </a:endParaRPr>
          </a:p>
        </p:txBody>
      </p:sp>
      <p:sp>
        <p:nvSpPr>
          <p:cNvPr id="43" name="文本框 42"/>
          <p:cNvSpPr txBox="1"/>
          <p:nvPr/>
        </p:nvSpPr>
        <p:spPr>
          <a:xfrm>
            <a:off x="4191000" y="1118235"/>
            <a:ext cx="3795395" cy="321945"/>
          </a:xfrm>
          <a:prstGeom prst="rect">
            <a:avLst/>
          </a:prstGeom>
          <a:noFill/>
        </p:spPr>
        <p:txBody>
          <a:bodyPr wrap="square">
            <a:spAutoFit/>
          </a:bodyPr>
          <a:p>
            <a:pPr algn="l">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p:txBody>
      </p:sp>
      <p:grpSp>
        <p:nvGrpSpPr>
          <p:cNvPr id="44" name="组合 43"/>
          <p:cNvGrpSpPr/>
          <p:nvPr/>
        </p:nvGrpSpPr>
        <p:grpSpPr>
          <a:xfrm rot="0">
            <a:off x="5810250" y="1196975"/>
            <a:ext cx="299085" cy="175260"/>
            <a:chOff x="1765" y="7941"/>
            <a:chExt cx="471" cy="276"/>
          </a:xfrm>
        </p:grpSpPr>
        <p:pic>
          <p:nvPicPr>
            <p:cNvPr id="45" name="图片 44"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7" name="图片 4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48" name="文本框 47"/>
          <p:cNvSpPr txBox="1"/>
          <p:nvPr/>
        </p:nvSpPr>
        <p:spPr>
          <a:xfrm>
            <a:off x="4191000" y="2068830"/>
            <a:ext cx="741045" cy="245110"/>
          </a:xfrm>
          <a:prstGeom prst="rect">
            <a:avLst/>
          </a:prstGeom>
          <a:noFill/>
        </p:spPr>
        <p:txBody>
          <a:bodyPr wrap="none" rtlCol="0">
            <a:spAutoFit/>
          </a:bodyPr>
          <a:p>
            <a:r>
              <a:rPr lang="en-US" altLang="zh-CN" sz="10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10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50" name="直接连接符 49"/>
          <p:cNvCxnSpPr/>
          <p:nvPr/>
        </p:nvCxnSpPr>
        <p:spPr>
          <a:xfrm>
            <a:off x="5021580" y="1450975"/>
            <a:ext cx="0" cy="196723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4222115" y="1720850"/>
            <a:ext cx="313880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4222115" y="3103880"/>
            <a:ext cx="314071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4220845" y="3409950"/>
            <a:ext cx="314007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4220845" y="2830195"/>
            <a:ext cx="3140075" cy="190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4222115" y="2554605"/>
            <a:ext cx="313880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4222115" y="1442720"/>
            <a:ext cx="3138805" cy="571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5021580" y="1993265"/>
            <a:ext cx="234124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5021580" y="2285365"/>
            <a:ext cx="234124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49" name="文本框 48"/>
          <p:cNvSpPr txBox="1"/>
          <p:nvPr/>
        </p:nvSpPr>
        <p:spPr>
          <a:xfrm>
            <a:off x="4191635" y="1308735"/>
            <a:ext cx="4566920" cy="2155825"/>
          </a:xfrm>
          <a:prstGeom prst="rect">
            <a:avLst/>
          </a:prstGeom>
          <a:noFill/>
        </p:spPr>
        <p:txBody>
          <a:bodyPr wrap="square" rtlCol="0">
            <a:spAutoFit/>
          </a:bodyPr>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Model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PX0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8</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02</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Floor Area</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130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(L)×65</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(W)×700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(H)</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mm</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Console</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65</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(L)×675(W)×175</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(H)</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mm </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Gas analysis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Cabinet: 650(W)×675(D)×1750(H)mm</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lang="zh-CN" sz="900" dirty="0">
                <a:latin typeface="Times New Roman" panose="02020603050405020304" pitchFamily="18" charset="0"/>
                <a:ea typeface="宋体" panose="02010600030101010101" pitchFamily="2" charset="-122"/>
                <a:cs typeface="Times New Roman" panose="02020603050405020304" pitchFamily="18" charset="0"/>
                <a:sym typeface="+mn-ea"/>
              </a:rPr>
              <a:t>AC380V 15KW 50Hz AC220V 5KW 50Hz</a:t>
            </a:r>
            <a:endParaRPr 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Weight               APPR.20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kg</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Gas Source</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Ammonia, standard gas, methanol</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宋体" panose="02010600030101010101" pitchFamily="2" charset="-122"/>
                <a:ea typeface="宋体" panose="02010600030101010101" pitchFamily="2" charset="-122"/>
                <a:sym typeface="+mn-ea"/>
              </a:rPr>
              <a:t> </a:t>
            </a:r>
            <a:endParaRPr sz="1000" dirty="0">
              <a:latin typeface="宋体" panose="02010600030101010101" pitchFamily="2" charset="-122"/>
              <a:ea typeface="宋体" panose="02010600030101010101" pitchFamily="2" charset="-122"/>
              <a:sym typeface="+mn-ea"/>
            </a:endParaRPr>
          </a:p>
        </p:txBody>
      </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88995" cy="259207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optical path system includes the transmitting end and the receiving end. The light source adopts imported bulbs and is equipped with a voltage regulator for power supply. The receiving end adopts imported optical path receiver, the signal is stable and reliable, and has multi-stage automatic optical path calibration and verification function</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Differential pressure is measured using standard compliant bidirectional probe and Setra differential pressure sensor</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special oil pan to verify the stability and accuracy of heat release test system</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An independent Kc verification device is optional for measuring the distribution of wind speed in the smoke tube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40"/>
              <a:ext cx="277" cy="277"/>
            </a:xfrm>
            <a:prstGeom prst="rect">
              <a:avLst/>
            </a:prstGeom>
          </p:spPr>
        </p:pic>
      </p:grpSp>
      <p:sp>
        <p:nvSpPr>
          <p:cNvPr id="2" name="文本框 1"/>
          <p:cNvSpPr txBox="1"/>
          <p:nvPr/>
        </p:nvSpPr>
        <p:spPr>
          <a:xfrm flipH="1">
            <a:off x="3736340" y="1400175"/>
            <a:ext cx="3296920" cy="201485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Electrical control adopts self-designed electrical cabinet, built-in integrated touch computer, with Siemens control module to achieve function control and data collection.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upper computer software is designed based on NI Labview platform, equipped with a variety of calibration modes, real-time calculation and waveform display of volume flow rate, heat release rate, smoke generation and other parameters, can achieve data recording, calibration report and test report output view and other functions.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4583</Words>
  <Application>WPS 演示</Application>
  <PresentationFormat>自定义</PresentationFormat>
  <Paragraphs>73</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Calibri</vt:lpstr>
      <vt:lpstr>MicrosoftYaHei</vt:lpstr>
      <vt:lpstr>Segoe Print</vt:lpstr>
      <vt:lpstr>Wingdings</vt:lpstr>
      <vt:lpstr>Times New Roman</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141</cp:revision>
  <dcterms:created xsi:type="dcterms:W3CDTF">2022-04-06T05:39:00Z</dcterms:created>
  <dcterms:modified xsi:type="dcterms:W3CDTF">2022-06-13T08:48:57Z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