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sv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3.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文本框 86"/>
          <p:cNvSpPr txBox="1"/>
          <p:nvPr/>
        </p:nvSpPr>
        <p:spPr>
          <a:xfrm>
            <a:off x="271145" y="546925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90" name="文本框 89"/>
          <p:cNvSpPr txBox="1"/>
          <p:nvPr/>
        </p:nvSpPr>
        <p:spPr>
          <a:xfrm>
            <a:off x="272415" y="6623050"/>
            <a:ext cx="312610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271780" y="6071870"/>
            <a:ext cx="312483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3817620" cy="368300"/>
          </a:xfrm>
          <a:prstGeom prst="rect">
            <a:avLst/>
          </a:prstGeom>
          <a:noFill/>
        </p:spPr>
        <p:txBody>
          <a:bodyPr wrap="square" rtlCol="0">
            <a:spAutoFit/>
          </a:bodyPr>
          <a:lstStyle/>
          <a:p>
            <a:r>
              <a:rPr lang="en-US" altLang="zh-CN" b="1" dirty="0">
                <a:latin typeface="Times New Roman" panose="02020603050405020304" pitchFamily="18" charset="0"/>
                <a:ea typeface="宋体" panose="02010600030101010101" pitchFamily="2" charset="-122"/>
                <a:cs typeface="Times New Roman" panose="02020603050405020304" pitchFamily="18" charset="0"/>
              </a:rPr>
              <a:t>Limited Oxygen Index Tester</a:t>
            </a:r>
            <a:endParaRPr lang="en-US" altLang="zh-CN"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250315"/>
            <a:ext cx="7193915" cy="1245235"/>
          </a:xfrm>
          <a:prstGeom prst="rect">
            <a:avLst/>
          </a:prstGeom>
          <a:noFill/>
        </p:spPr>
        <p:txBody>
          <a:bodyPr wrap="square" rtlCol="0">
            <a:spAutoFit/>
          </a:bodyPr>
          <a:lstStyle/>
          <a:p>
            <a:pPr algn="just" fontAlgn="auto">
              <a:lnSpc>
                <a:spcPts val="1500"/>
              </a:lnSpc>
            </a:pP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Limited Oxygen Index Tester can measure the minimum concentration of oxygen required for combustion of a sample. Oxygen index is an important reference value to measure the flame retardant properties of materials. Oxygen index refers to a certain size of the material (test piece) into the test device, under specified conditions, through the mixed gas of oxygen and nitrogen, the test piece is ignited with an igniter, determine the minimum oxygen concentration necessary to maintain continuous combustion (expressed in percentage). The instrument is imported paramagnetic oxygen concentration sensor, accurate measurement, long life, low error rate, high reliability.</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03200" y="7886700"/>
            <a:ext cx="3334385" cy="2014855"/>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Integrated structure, industrial design appearance, beautiful and generous, easy to operate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Equipped with two mass flow controllers (MFC), control nitrogen, oxygen mixture ratio, accurate and convenient control</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Automatic control of closed epoxy concentration, accurate control of oxygen concentration in the combustion tank</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Patented gas mixing chamber can ensure that the gas is fully mixed in a short time and the data is more accurate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207010" y="2964180"/>
            <a:ext cx="3596005" cy="2207260"/>
          </a:xfrm>
          <a:prstGeom prst="rect">
            <a:avLst/>
          </a:prstGeom>
          <a:noFill/>
        </p:spPr>
        <p:txBody>
          <a:bodyPr wrap="square">
            <a:spAutoFit/>
          </a:bodyPr>
          <a:lstStyle/>
          <a:p>
            <a:pPr fontAlgn="auto">
              <a:lnSpc>
                <a:spcPts val="1500"/>
              </a:lnSpc>
            </a:pP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ISO 4589-2Determination of oxygen index for combustion behaviour of plastics - Part 2 Ambient temperature test</a:t>
            </a:r>
            <a:endParaRPr lang="zh-CN"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ASTM D 2863</a:t>
            </a:r>
            <a:endParaRPr lang="zh-CN"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GB/T 5454-1997Flammability tests for textiles - Oxygen index method</a:t>
            </a:r>
            <a:endParaRPr lang="zh-CN"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GB/T 2406-2009Determination of combustion behavior of plastics by oxygen index method</a:t>
            </a:r>
            <a:endParaRPr lang="zh-CN"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GB/T 8924-2005Test method for flammability of fiber-reinforced plastics - Oxygen index method</a:t>
            </a:r>
            <a:endParaRPr lang="zh-CN"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1500"/>
              </a:lnSpc>
            </a:pP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GB/T 10707-2008Rubber - Determination of combustion propertiesQB/T 1650-1992</a:t>
            </a:r>
            <a:r>
              <a:rPr lang="en-US" altLang="zh-CN" sz="900" dirty="0">
                <a:latin typeface="Times New Roman" panose="02020603050405020304" pitchFamily="18" charset="0"/>
                <a:ea typeface="宋体" panose="02010600030101010101" pitchFamily="2" charset="-122"/>
                <a:cs typeface="Times New Roman" panose="02020603050405020304" pitchFamily="18" charset="0"/>
              </a:rPr>
              <a:t> </a:t>
            </a:r>
            <a:r>
              <a:rPr lang="zh-CN" altLang="zh-CN" sz="900" dirty="0">
                <a:latin typeface="Times New Roman" panose="02020603050405020304" pitchFamily="18" charset="0"/>
                <a:ea typeface="宋体" panose="02010600030101010101" pitchFamily="2" charset="-122"/>
                <a:cs typeface="Times New Roman" panose="02020603050405020304" pitchFamily="18" charset="0"/>
              </a:rPr>
              <a:t>Rigid polyazoethylene foam sheet (as specified in 5.3.9 of the standard, refer to GB/T 2406)</a:t>
            </a:r>
            <a:endParaRPr lang="zh-CN" altLang="zh-CN" sz="9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43205" y="2580005"/>
            <a:ext cx="339979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613150" y="7844155"/>
            <a:ext cx="3668395" cy="1822450"/>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paramagnetic oxygen concentration sensor, the accuracy of oxygen concentration is ±0.1%, compared with traditional electrochemical oxygen sensor, no service life limit (electrochemical oxygen sensor requires frequent replacement of oxygen cells), higher accuracy, faster response time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stainless steel supporting and unsupported sample fixture, easy to switch</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Portable igniter, precision needle valve to adjust flame size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233045" y="2907030"/>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25425" y="5098415"/>
            <a:ext cx="3795395" cy="321945"/>
          </a:xfrm>
          <a:prstGeom prst="rect">
            <a:avLst/>
          </a:prstGeom>
          <a:noFill/>
        </p:spPr>
        <p:txBody>
          <a:bodyPr wrap="square">
            <a:spAutoFit/>
          </a:bodyPr>
          <a:lstStyle/>
          <a:p>
            <a:pPr>
              <a:lnSpc>
                <a:spcPts val="1800"/>
              </a:lnSpc>
            </a:pPr>
            <a:r>
              <a:rPr lang="zh-CN"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Parameters</a:t>
            </a: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cxnSp>
        <p:nvCxnSpPr>
          <p:cNvPr id="30" name="直接连接符 29"/>
          <p:cNvCxnSpPr/>
          <p:nvPr/>
        </p:nvCxnSpPr>
        <p:spPr>
          <a:xfrm>
            <a:off x="203200" y="7755255"/>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25425" y="7428230"/>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Features</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cxnSp>
        <p:nvCxnSpPr>
          <p:cNvPr id="3" name="直接连接符 2"/>
          <p:cNvCxnSpPr/>
          <p:nvPr/>
        </p:nvCxnSpPr>
        <p:spPr>
          <a:xfrm>
            <a:off x="272415" y="5744845"/>
            <a:ext cx="312864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696"/>
            </a:xfrm>
            <a:prstGeom prst="rect">
              <a:avLst/>
            </a:prstGeom>
            <a:noFill/>
          </p:spPr>
          <p:txBody>
            <a:bodyPr wrap="square" rtlCol="0">
              <a:spAutoFit/>
            </a:bodyPr>
            <a:lstStyle/>
            <a:p>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pic>
        <p:nvPicPr>
          <p:cNvPr id="8" name="图片 7" descr="1005 左侧"/>
          <p:cNvPicPr>
            <a:picLocks noChangeAspect="1"/>
          </p:cNvPicPr>
          <p:nvPr/>
        </p:nvPicPr>
        <p:blipFill>
          <a:blip r:embed="rId2"/>
          <a:stretch>
            <a:fillRect/>
          </a:stretch>
        </p:blipFill>
        <p:spPr>
          <a:xfrm>
            <a:off x="3583940" y="3001010"/>
            <a:ext cx="3887470" cy="3139440"/>
          </a:xfrm>
          <a:prstGeom prst="rect">
            <a:avLst/>
          </a:prstGeom>
        </p:spPr>
      </p:pic>
      <p:grpSp>
        <p:nvGrpSpPr>
          <p:cNvPr id="36" name="组合 35"/>
          <p:cNvGrpSpPr/>
          <p:nvPr/>
        </p:nvGrpSpPr>
        <p:grpSpPr>
          <a:xfrm>
            <a:off x="1929130" y="2657475"/>
            <a:ext cx="299085" cy="175260"/>
            <a:chOff x="1765" y="7941"/>
            <a:chExt cx="471" cy="276"/>
          </a:xfrm>
        </p:grpSpPr>
        <p:pic>
          <p:nvPicPr>
            <p:cNvPr id="37" name="图片 3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grpSp>
        <p:nvGrpSpPr>
          <p:cNvPr id="2" name="组合 1"/>
          <p:cNvGrpSpPr/>
          <p:nvPr/>
        </p:nvGrpSpPr>
        <p:grpSpPr>
          <a:xfrm>
            <a:off x="1929130" y="5206365"/>
            <a:ext cx="299085" cy="175260"/>
            <a:chOff x="1765" y="7941"/>
            <a:chExt cx="471" cy="276"/>
          </a:xfrm>
        </p:grpSpPr>
        <p:pic>
          <p:nvPicPr>
            <p:cNvPr id="10" name="图片 9"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grpSp>
        <p:nvGrpSpPr>
          <p:cNvPr id="18" name="组合 17"/>
          <p:cNvGrpSpPr/>
          <p:nvPr/>
        </p:nvGrpSpPr>
        <p:grpSpPr>
          <a:xfrm>
            <a:off x="1120775" y="7506970"/>
            <a:ext cx="299085" cy="175260"/>
            <a:chOff x="1765" y="7941"/>
            <a:chExt cx="471" cy="276"/>
          </a:xfrm>
        </p:grpSpPr>
        <p:pic>
          <p:nvPicPr>
            <p:cNvPr id="28" name="图片 27"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0" y="7941"/>
              <a:ext cx="277" cy="277"/>
            </a:xfrm>
            <a:prstGeom prst="rect">
              <a:avLst/>
            </a:prstGeom>
          </p:spPr>
        </p:pic>
      </p:grpSp>
      <p:grpSp>
        <p:nvGrpSpPr>
          <p:cNvPr id="33" name="组合 32"/>
          <p:cNvGrpSpPr/>
          <p:nvPr/>
        </p:nvGrpSpPr>
        <p:grpSpPr>
          <a:xfrm>
            <a:off x="265430" y="5407025"/>
            <a:ext cx="3530600" cy="1861185"/>
            <a:chOff x="372" y="8931"/>
            <a:chExt cx="5560" cy="2931"/>
          </a:xfrm>
        </p:grpSpPr>
        <p:sp>
          <p:nvSpPr>
            <p:cNvPr id="19" name="文本框 18"/>
            <p:cNvSpPr txBox="1"/>
            <p:nvPr/>
          </p:nvSpPr>
          <p:spPr>
            <a:xfrm>
              <a:off x="372" y="8931"/>
              <a:ext cx="5560" cy="2931"/>
            </a:xfrm>
            <a:prstGeom prst="rect">
              <a:avLst/>
            </a:prstGeom>
            <a:noFill/>
          </p:spPr>
          <p:txBody>
            <a:bodyPr wrap="square" rtlCol="0">
              <a:spAutoFit/>
            </a:bodyPr>
            <a:lstStyle/>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rPr>
                <a:t>Model               </a:t>
              </a:r>
              <a:r>
                <a:rPr altLang="zh-CN" sz="900" dirty="0">
                  <a:latin typeface="Times New Roman" panose="02020603050405020304" pitchFamily="18" charset="0"/>
                  <a:ea typeface="宋体" panose="02010600030101010101" pitchFamily="2" charset="-122"/>
                  <a:cs typeface="Times New Roman" panose="02020603050405020304" pitchFamily="18" charset="0"/>
                </a:rPr>
                <a:t>PX01005</a:t>
              </a:r>
              <a:endParaRPr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rPr>
                <a:t>Dimension        </a:t>
              </a:r>
              <a:r>
                <a:rPr altLang="zh-CN" sz="900" dirty="0">
                  <a:latin typeface="Times New Roman" panose="02020603050405020304" pitchFamily="18" charset="0"/>
                  <a:ea typeface="宋体" panose="02010600030101010101" pitchFamily="2" charset="-122"/>
                  <a:cs typeface="Times New Roman" panose="02020603050405020304" pitchFamily="18" charset="0"/>
                </a:rPr>
                <a:t>650(W)×375(D)×530(H)mm      </a:t>
              </a:r>
              <a:endParaRPr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rPr>
                <a:t>Power Supply   </a:t>
              </a:r>
              <a:r>
                <a:rPr altLang="zh-CN" sz="900" dirty="0">
                  <a:latin typeface="Times New Roman" panose="02020603050405020304" pitchFamily="18" charset="0"/>
                  <a:ea typeface="宋体" panose="02010600030101010101" pitchFamily="2" charset="-122"/>
                  <a:cs typeface="Times New Roman" panose="02020603050405020304" pitchFamily="18" charset="0"/>
                </a:rPr>
                <a:t>AC 220V, 50/60Hz,2A</a:t>
              </a:r>
              <a:endParaRPr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rPr>
                <a:t>Weight              APPR.</a:t>
              </a:r>
              <a:r>
                <a:rPr altLang="zh-CN" sz="900" dirty="0">
                  <a:latin typeface="Times New Roman" panose="02020603050405020304" pitchFamily="18" charset="0"/>
                  <a:ea typeface="宋体" panose="02010600030101010101" pitchFamily="2" charset="-122"/>
                  <a:cs typeface="Times New Roman" panose="02020603050405020304" pitchFamily="18" charset="0"/>
                </a:rPr>
                <a:t>30kg</a:t>
              </a:r>
              <a:endParaRPr altLang="zh-CN" sz="900" dirty="0">
                <a:latin typeface="Times New Roman" panose="02020603050405020304" pitchFamily="18" charset="0"/>
                <a:ea typeface="宋体" panose="02010600030101010101" pitchFamily="2" charset="-122"/>
                <a:cs typeface="Times New Roman" panose="02020603050405020304" pitchFamily="18" charset="0"/>
              </a:endParaRPr>
            </a:p>
            <a:p>
              <a:pPr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rPr>
                <a:t>Gas Source       </a:t>
              </a:r>
              <a:r>
                <a:rPr sz="900" dirty="0">
                  <a:latin typeface="Times New Roman" panose="02020603050405020304" pitchFamily="18" charset="0"/>
                  <a:ea typeface="宋体" panose="02010600030101010101" pitchFamily="2" charset="-122"/>
                  <a:cs typeface="Times New Roman" panose="02020603050405020304" pitchFamily="18" charset="0"/>
                </a:rPr>
                <a:t>Oxygen and nitrogen with purity above 99.99%; </a:t>
              </a:r>
              <a:r>
                <a:rPr lang="en-US" sz="900" dirty="0">
                  <a:latin typeface="Times New Roman" panose="02020603050405020304" pitchFamily="18" charset="0"/>
                  <a:ea typeface="宋体" panose="02010600030101010101" pitchFamily="2" charset="-122"/>
                  <a:cs typeface="Times New Roman" panose="02020603050405020304" pitchFamily="18" charset="0"/>
                </a:rPr>
                <a:t>                     </a:t>
              </a:r>
              <a:r>
                <a:rPr sz="900" dirty="0">
                  <a:latin typeface="Times New Roman" panose="02020603050405020304" pitchFamily="18" charset="0"/>
                  <a:ea typeface="宋体" panose="02010600030101010101" pitchFamily="2" charset="-122"/>
                  <a:cs typeface="Times New Roman" panose="02020603050405020304" pitchFamily="18" charset="0"/>
                </a:rPr>
                <a:t>Propane with purity above 95%</a:t>
              </a:r>
              <a:endParaRPr sz="900" dirty="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79" name="直接连接符 78"/>
            <p:cNvCxnSpPr/>
            <p:nvPr/>
          </p:nvCxnSpPr>
          <p:spPr>
            <a:xfrm>
              <a:off x="381" y="10846"/>
              <a:ext cx="4922"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p:nvCxnSpPr>
          <p:spPr>
            <a:xfrm>
              <a:off x="383" y="11280"/>
              <a:ext cx="4920"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1612" y="9035"/>
              <a:ext cx="0" cy="2258"/>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381" y="10412"/>
              <a:ext cx="4922"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381" y="9974"/>
              <a:ext cx="4922" cy="4"/>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383" y="9022"/>
              <a:ext cx="4927" cy="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sp>
        <p:nvSpPr>
          <p:cNvPr id="6" name="文本框 5"/>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34385" cy="1052830"/>
          </a:xfrm>
          <a:prstGeom prst="rect">
            <a:avLst/>
          </a:prstGeom>
          <a:noFill/>
        </p:spPr>
        <p:txBody>
          <a:bodyPr wrap="square">
            <a:spAutoFit/>
          </a:bodyPr>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gas diffusion ring, mixing glass beads, so that the outlet gas more uniform</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high temperature resistant quartz glass barrel, independent design of the end cover for glass barrel cleaning</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1" name="文本框 20"/>
          <p:cNvSpPr txBox="1"/>
          <p:nvPr/>
        </p:nvSpPr>
        <p:spPr>
          <a:xfrm>
            <a:off x="3636645" y="1357630"/>
            <a:ext cx="3668395" cy="1245235"/>
          </a:xfrm>
          <a:prstGeom prst="rect">
            <a:avLst/>
          </a:prstGeom>
          <a:noFill/>
        </p:spPr>
        <p:txBody>
          <a:bodyPr wrap="square">
            <a:spAutoFit/>
          </a:bodyPr>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Programmable controller (PLC)+ touch screen control, digital setting of nitrogen and oxygen concentration, without repeated manual adjustment</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Desktop computer + professional control software to realize the guidance of the whole test process, and store and output test results (optional)</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398"/>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321945"/>
            <a:chOff x="441" y="10524"/>
            <a:chExt cx="3908" cy="507"/>
          </a:xfrm>
        </p:grpSpPr>
        <p:sp>
          <p:nvSpPr>
            <p:cNvPr id="31" name="文本框 30"/>
            <p:cNvSpPr txBox="1"/>
            <p:nvPr/>
          </p:nvSpPr>
          <p:spPr>
            <a:xfrm>
              <a:off x="441" y="10524"/>
              <a:ext cx="3908" cy="507"/>
            </a:xfrm>
            <a:prstGeom prst="rect">
              <a:avLst/>
            </a:prstGeom>
            <a:noFill/>
          </p:spPr>
          <p:txBody>
            <a:bodyPr wrap="square">
              <a:spAutoFit/>
            </a:bodyPr>
            <a:p>
              <a:pPr algn="l">
                <a:lnSpc>
                  <a:spcPts val="1800"/>
                </a:lnSpc>
              </a:pPr>
              <a:r>
                <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9" y="10652"/>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860" y="10644"/>
              <a:ext cx="277" cy="277"/>
            </a:xfrm>
            <a:prstGeom prst="rect">
              <a:avLst/>
            </a:prstGeom>
          </p:spPr>
        </p:pic>
      </p:gr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3374</Words>
  <Application>WPS 演示</Application>
  <PresentationFormat>自定义</PresentationFormat>
  <Paragraphs>67</Paragraphs>
  <Slides>2</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vt:i4>
      </vt:variant>
    </vt:vector>
  </HeadingPairs>
  <TitlesOfParts>
    <vt:vector size="14" baseType="lpstr">
      <vt:lpstr>Arial</vt:lpstr>
      <vt:lpstr>宋体</vt:lpstr>
      <vt:lpstr>Wingdings</vt:lpstr>
      <vt:lpstr>Times New Roman</vt:lpstr>
      <vt:lpstr>Wingdings</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118</cp:revision>
  <dcterms:created xsi:type="dcterms:W3CDTF">2022-04-06T05:39:00Z</dcterms:created>
  <dcterms:modified xsi:type="dcterms:W3CDTF">2022-06-14T00:53:04Z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