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1.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
  </p:notesMasterIdLst>
  <p:sldIdLst>
    <p:sldId id="256" r:id="rId3"/>
    <p:sldId id="257" r:id="rId4"/>
  </p:sldIdLst>
  <p:sldSz cx="7559675" cy="10691495"/>
  <p:notesSz cx="6858000" cy="9144000"/>
  <p:custDataLst>
    <p:tags r:id="rId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DC6"/>
    <a:srgbClr val="003778"/>
    <a:srgbClr val="00375A"/>
    <a:srgbClr val="003764"/>
    <a:srgbClr val="003768"/>
    <a:srgbClr val="FF3737"/>
    <a:srgbClr val="FE525E"/>
    <a:srgbClr val="FF7A83"/>
    <a:srgbClr val="DBF2FA"/>
    <a:srgbClr val="C901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8824" autoAdjust="0"/>
    <p:restoredTop sz="94479" autoAdjust="0"/>
  </p:normalViewPr>
  <p:slideViewPr>
    <p:cSldViewPr snapToGrid="0" snapToObjects="1">
      <p:cViewPr varScale="1">
        <p:scale>
          <a:sx n="46" d="100"/>
          <a:sy n="46" d="100"/>
        </p:scale>
        <p:origin x="344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gs" Target="tags/tag1.xml"/><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337950" y="1143000"/>
            <a:ext cx="21821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567024" y="1750118"/>
            <a:ext cx="6426276" cy="3723022"/>
          </a:xfrm>
        </p:spPr>
        <p:txBody>
          <a:bodyPr anchor="b"/>
          <a:lstStyle>
            <a:lvl1pPr algn="ctr">
              <a:defRPr sz="4960"/>
            </a:lvl1pPr>
          </a:lstStyle>
          <a:p>
            <a:r>
              <a:rPr lang="zh-CN" altLang="en-US"/>
              <a:t>单击此处编辑母版标题样式</a:t>
            </a:r>
            <a:endParaRPr lang="en-US" dirty="0"/>
          </a:p>
        </p:txBody>
      </p:sp>
      <p:sp>
        <p:nvSpPr>
          <p:cNvPr id="3" name="Subtitle 2"/>
          <p:cNvSpPr>
            <a:spLocks noGrp="1"/>
          </p:cNvSpPr>
          <p:nvPr>
            <p:ph type="subTitle" idx="1"/>
          </p:nvPr>
        </p:nvSpPr>
        <p:spPr>
          <a:xfrm>
            <a:off x="945041" y="5616713"/>
            <a:ext cx="5670244" cy="2581855"/>
          </a:xfrm>
        </p:spPr>
        <p:txBody>
          <a:bodyPr/>
          <a:lstStyle>
            <a:lvl1pPr marL="0" indent="0" algn="ctr">
              <a:buNone/>
              <a:defRPr sz="1985"/>
            </a:lvl1pPr>
            <a:lvl2pPr marL="377825" indent="0" algn="ctr">
              <a:buNone/>
              <a:defRPr sz="1655"/>
            </a:lvl2pPr>
            <a:lvl3pPr marL="756285" indent="0" algn="ctr">
              <a:buNone/>
              <a:defRPr sz="1490"/>
            </a:lvl3pPr>
            <a:lvl4pPr marL="1134110" indent="0" algn="ctr">
              <a:buNone/>
              <a:defRPr sz="1325"/>
            </a:lvl4pPr>
            <a:lvl5pPr marL="1511935" indent="0" algn="ctr">
              <a:buNone/>
              <a:defRPr sz="1325"/>
            </a:lvl5pPr>
            <a:lvl6pPr marL="1889760" indent="0" algn="ctr">
              <a:buNone/>
              <a:defRPr sz="1325"/>
            </a:lvl6pPr>
            <a:lvl7pPr marL="2268220" indent="0" algn="ctr">
              <a:buNone/>
              <a:defRPr sz="1325"/>
            </a:lvl7pPr>
            <a:lvl8pPr marL="2646045" indent="0" algn="ctr">
              <a:buNone/>
              <a:defRPr sz="1325"/>
            </a:lvl8pPr>
            <a:lvl9pPr marL="3023870" indent="0" algn="ctr">
              <a:buNone/>
              <a:defRPr sz="132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0358" y="569345"/>
            <a:ext cx="1630195" cy="906248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519773" y="569345"/>
            <a:ext cx="4796081" cy="906248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515835" y="2666024"/>
            <a:ext cx="6520780" cy="4448316"/>
          </a:xfrm>
        </p:spPr>
        <p:txBody>
          <a:bodyPr anchor="b"/>
          <a:lstStyle>
            <a:lvl1pPr>
              <a:defRPr sz="4960"/>
            </a:lvl1pPr>
          </a:lstStyle>
          <a:p>
            <a:r>
              <a:rPr lang="zh-CN" altLang="en-US"/>
              <a:t>单击此处编辑母版标题样式</a:t>
            </a:r>
            <a:endParaRPr lang="en-US" dirty="0"/>
          </a:p>
        </p:txBody>
      </p:sp>
      <p:sp>
        <p:nvSpPr>
          <p:cNvPr id="3" name="Text Placeholder 2"/>
          <p:cNvSpPr>
            <a:spLocks noGrp="1"/>
          </p:cNvSpPr>
          <p:nvPr>
            <p:ph type="body" idx="1"/>
          </p:nvPr>
        </p:nvSpPr>
        <p:spPr>
          <a:xfrm>
            <a:off x="515835" y="7156423"/>
            <a:ext cx="6520780" cy="2339264"/>
          </a:xfrm>
        </p:spPr>
        <p:txBody>
          <a:bodyPr/>
          <a:lstStyle>
            <a:lvl1pPr marL="0" indent="0">
              <a:buNone/>
              <a:defRPr sz="1985">
                <a:solidFill>
                  <a:schemeClr val="tx1"/>
                </a:solidFill>
              </a:defRPr>
            </a:lvl1pPr>
            <a:lvl2pPr marL="377825" indent="0">
              <a:buNone/>
              <a:defRPr sz="1655">
                <a:solidFill>
                  <a:schemeClr val="tx1">
                    <a:tint val="75000"/>
                  </a:schemeClr>
                </a:solidFill>
              </a:defRPr>
            </a:lvl2pPr>
            <a:lvl3pPr marL="756285"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89760" indent="0">
              <a:buNone/>
              <a:defRPr sz="1325">
                <a:solidFill>
                  <a:schemeClr val="tx1">
                    <a:tint val="75000"/>
                  </a:schemeClr>
                </a:solidFill>
              </a:defRPr>
            </a:lvl6pPr>
            <a:lvl7pPr marL="2268220" indent="0">
              <a:buNone/>
              <a:defRPr sz="1325">
                <a:solidFill>
                  <a:schemeClr val="tx1">
                    <a:tint val="75000"/>
                  </a:schemeClr>
                </a:solidFill>
              </a:defRPr>
            </a:lvl7pPr>
            <a:lvl8pPr marL="2646045" indent="0">
              <a:buNone/>
              <a:defRPr sz="1325">
                <a:solidFill>
                  <a:schemeClr val="tx1">
                    <a:tint val="75000"/>
                  </a:schemeClr>
                </a:solidFill>
              </a:defRPr>
            </a:lvl8pPr>
            <a:lvl9pPr marL="3023870" indent="0">
              <a:buNone/>
              <a:defRPr sz="132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519773"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3827415"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20757" y="569348"/>
            <a:ext cx="6520780" cy="2066971"/>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520757" y="2621464"/>
            <a:ext cx="3198371"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520757" y="3906202"/>
            <a:ext cx="3198371"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3827415" y="2621464"/>
            <a:ext cx="3214123"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3827415" y="3906202"/>
            <a:ext cx="3214123"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8" name="Footer Placeholder 7"/>
          <p:cNvSpPr>
            <a:spLocks noGrp="1"/>
          </p:cNvSpPr>
          <p:nvPr>
            <p:ph type="ftr" sz="quarter" idx="11"/>
          </p:nvPr>
        </p:nvSpPr>
        <p:spPr/>
        <p:txBody>
          <a:bodyPr/>
          <a:lstStyle/>
          <a:p>
            <a:endParaRPr kumimoji="1" lang="zh-CN" altLang="en-US"/>
          </a:p>
        </p:txBody>
      </p:sp>
      <p:sp>
        <p:nvSpPr>
          <p:cNvPr id="9" name="Slide Number Placeholder 8"/>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4" name="Footer Placeholder 3"/>
          <p:cNvSpPr>
            <a:spLocks noGrp="1"/>
          </p:cNvSpPr>
          <p:nvPr>
            <p:ph type="ftr" sz="quarter" idx="11"/>
          </p:nvPr>
        </p:nvSpPr>
        <p:spPr/>
        <p:txBody>
          <a:bodyPr/>
          <a:lstStyle/>
          <a:p>
            <a:endParaRPr kumimoji="1" lang="zh-CN" altLang="en-US"/>
          </a:p>
        </p:txBody>
      </p:sp>
      <p:sp>
        <p:nvSpPr>
          <p:cNvPr id="5" name="Slide Number Placeholder 4"/>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3" name="Footer Placeholder 2"/>
          <p:cNvSpPr>
            <a:spLocks noGrp="1"/>
          </p:cNvSpPr>
          <p:nvPr>
            <p:ph type="ftr" sz="quarter" idx="11"/>
          </p:nvPr>
        </p:nvSpPr>
        <p:spPr/>
        <p:txBody>
          <a:bodyPr/>
          <a:lstStyle/>
          <a:p>
            <a:endParaRPr kumimoji="1" lang="zh-CN" altLang="en-US"/>
          </a:p>
        </p:txBody>
      </p:sp>
      <p:sp>
        <p:nvSpPr>
          <p:cNvPr id="4" name="Slide Number Placeholder 3"/>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Content Placeholder 2"/>
          <p:cNvSpPr>
            <a:spLocks noGrp="1"/>
          </p:cNvSpPr>
          <p:nvPr>
            <p:ph idx="1"/>
          </p:nvPr>
        </p:nvSpPr>
        <p:spPr>
          <a:xfrm>
            <a:off x="3214123" y="1539708"/>
            <a:ext cx="3827415" cy="7599519"/>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214123" y="1539708"/>
            <a:ext cx="3827415" cy="7599519"/>
          </a:xfrm>
        </p:spPr>
        <p:txBody>
          <a:bodyPr anchor="t"/>
          <a:lstStyle>
            <a:lvl1pPr marL="0" indent="0">
              <a:buNone/>
              <a:defRPr sz="2645"/>
            </a:lvl1pPr>
            <a:lvl2pPr marL="377825" indent="0">
              <a:buNone/>
              <a:defRPr sz="2315"/>
            </a:lvl2pPr>
            <a:lvl3pPr marL="756285" indent="0">
              <a:buNone/>
              <a:defRPr sz="1985"/>
            </a:lvl3pPr>
            <a:lvl4pPr marL="1134110" indent="0">
              <a:buNone/>
              <a:defRPr sz="1655"/>
            </a:lvl4pPr>
            <a:lvl5pPr marL="1511935" indent="0">
              <a:buNone/>
              <a:defRPr sz="1655"/>
            </a:lvl5pPr>
            <a:lvl6pPr marL="1889760" indent="0">
              <a:buNone/>
              <a:defRPr sz="1655"/>
            </a:lvl6pPr>
            <a:lvl7pPr marL="2268220" indent="0">
              <a:buNone/>
              <a:defRPr sz="1655"/>
            </a:lvl7pPr>
            <a:lvl8pPr marL="2646045" indent="0">
              <a:buNone/>
              <a:defRPr sz="1655"/>
            </a:lvl8pPr>
            <a:lvl9pPr marL="3023870" indent="0">
              <a:buNone/>
              <a:defRPr sz="1655"/>
            </a:lvl9pPr>
          </a:lstStyle>
          <a:p>
            <a:r>
              <a:rPr lang="zh-CN" altLang="en-US"/>
              <a:t>单击图标添加图片</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73" y="569348"/>
            <a:ext cx="6520780" cy="206697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519773" y="2846725"/>
            <a:ext cx="6520780" cy="6785109"/>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519773" y="9911556"/>
            <a:ext cx="1701073" cy="569345"/>
          </a:xfrm>
          <a:prstGeom prst="rect">
            <a:avLst/>
          </a:prstGeom>
        </p:spPr>
        <p:txBody>
          <a:bodyPr vert="horz" lIns="91440" tIns="45720" rIns="91440" bIns="45720" rtlCol="0" anchor="ctr"/>
          <a:lstStyle>
            <a:lvl1pPr algn="l">
              <a:defRPr sz="990">
                <a:solidFill>
                  <a:schemeClr val="tx1">
                    <a:tint val="75000"/>
                  </a:schemeClr>
                </a:solidFill>
              </a:defRPr>
            </a:lvl1p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3"/>
          </p:nvPr>
        </p:nvSpPr>
        <p:spPr>
          <a:xfrm>
            <a:off x="2504358" y="9911556"/>
            <a:ext cx="2551610" cy="569345"/>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kumimoji="1" lang="zh-CN" altLang="en-US"/>
          </a:p>
        </p:txBody>
      </p:sp>
      <p:sp>
        <p:nvSpPr>
          <p:cNvPr id="6" name="Slide Number Placeholder 5"/>
          <p:cNvSpPr>
            <a:spLocks noGrp="1"/>
          </p:cNvSpPr>
          <p:nvPr>
            <p:ph type="sldNum" sz="quarter" idx="4"/>
          </p:nvPr>
        </p:nvSpPr>
        <p:spPr>
          <a:xfrm>
            <a:off x="5339480" y="9911556"/>
            <a:ext cx="1701073" cy="569345"/>
          </a:xfrm>
          <a:prstGeom prst="rect">
            <a:avLst/>
          </a:prstGeom>
        </p:spPr>
        <p:txBody>
          <a:bodyPr vert="horz" lIns="91440" tIns="45720" rIns="91440" bIns="45720" rtlCol="0" anchor="ctr"/>
          <a:lstStyle>
            <a:lvl1pPr algn="r">
              <a:defRPr sz="990">
                <a:solidFill>
                  <a:schemeClr val="tx1">
                    <a:tint val="75000"/>
                  </a:schemeClr>
                </a:solidFill>
              </a:defRPr>
            </a:lvl1pPr>
          </a:lstStyle>
          <a:p>
            <a:fld id="{C728DA52-3649-BA4E-B021-D75B40B8A59E}"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56285" rtl="0" eaLnBrk="1" latinLnBrk="0" hangingPunct="1">
        <a:lnSpc>
          <a:spcPct val="90000"/>
        </a:lnSpc>
        <a:spcBef>
          <a:spcPct val="0"/>
        </a:spcBef>
        <a:buNone/>
        <a:defRPr sz="3640" kern="1200">
          <a:solidFill>
            <a:schemeClr val="tx1"/>
          </a:solidFill>
          <a:latin typeface="+mj-lt"/>
          <a:ea typeface="+mj-ea"/>
          <a:cs typeface="+mj-cs"/>
        </a:defRPr>
      </a:lvl1pPr>
    </p:titleStyle>
    <p:bodyStyle>
      <a:lvl1pPr marL="189230" indent="-189230" algn="l" defTabSz="756285" rtl="0" eaLnBrk="1" latinLnBrk="0" hangingPunct="1">
        <a:lnSpc>
          <a:spcPct val="90000"/>
        </a:lnSpc>
        <a:spcBef>
          <a:spcPct val="166000"/>
        </a:spcBef>
        <a:buFont typeface="Arial" panose="020B0604020202020204" pitchFamily="34" charset="0"/>
        <a:buChar char="•"/>
        <a:defRPr sz="2315" kern="1200">
          <a:solidFill>
            <a:schemeClr val="tx1"/>
          </a:solidFill>
          <a:latin typeface="+mn-lt"/>
          <a:ea typeface="+mn-ea"/>
          <a:cs typeface="+mn-cs"/>
        </a:defRPr>
      </a:lvl1pPr>
      <a:lvl2pPr marL="567055" indent="-189230" algn="l" defTabSz="756285" rtl="0" eaLnBrk="1" latinLnBrk="0" hangingPunct="1">
        <a:lnSpc>
          <a:spcPct val="90000"/>
        </a:lnSpc>
        <a:spcBef>
          <a:spcPct val="83000"/>
        </a:spcBef>
        <a:buFont typeface="Arial" panose="020B0604020202020204" pitchFamily="34" charset="0"/>
        <a:buChar char="•"/>
        <a:defRPr sz="1985" kern="1200">
          <a:solidFill>
            <a:schemeClr val="tx1"/>
          </a:solidFill>
          <a:latin typeface="+mn-lt"/>
          <a:ea typeface="+mn-ea"/>
          <a:cs typeface="+mn-cs"/>
        </a:defRPr>
      </a:lvl2pPr>
      <a:lvl3pPr marL="944880" indent="-189230" algn="l" defTabSz="756285" rtl="0" eaLnBrk="1" latinLnBrk="0" hangingPunct="1">
        <a:lnSpc>
          <a:spcPct val="90000"/>
        </a:lnSpc>
        <a:spcBef>
          <a:spcPct val="83000"/>
        </a:spcBef>
        <a:buFont typeface="Arial" panose="020B0604020202020204" pitchFamily="34" charset="0"/>
        <a:buChar char="•"/>
        <a:defRPr sz="1655" kern="1200">
          <a:solidFill>
            <a:schemeClr val="tx1"/>
          </a:solidFill>
          <a:latin typeface="+mn-lt"/>
          <a:ea typeface="+mn-ea"/>
          <a:cs typeface="+mn-cs"/>
        </a:defRPr>
      </a:lvl3pPr>
      <a:lvl4pPr marL="132270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4pPr>
      <a:lvl5pPr marL="170116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5pPr>
      <a:lvl6pPr marL="207899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6pPr>
      <a:lvl7pPr marL="245681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7pPr>
      <a:lvl8pPr marL="283527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8pPr>
      <a:lvl9pPr marL="321310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9pPr>
    </p:bodyStyle>
    <p:otherStyle>
      <a:defPPr>
        <a:defRPr lang="en-US"/>
      </a:defPPr>
      <a:lvl1pPr marL="0" algn="l" defTabSz="756285" rtl="0" eaLnBrk="1" latinLnBrk="0" hangingPunct="1">
        <a:defRPr sz="1490" kern="1200">
          <a:solidFill>
            <a:schemeClr val="tx1"/>
          </a:solidFill>
          <a:latin typeface="+mn-lt"/>
          <a:ea typeface="+mn-ea"/>
          <a:cs typeface="+mn-cs"/>
        </a:defRPr>
      </a:lvl1pPr>
      <a:lvl2pPr marL="377825" algn="l" defTabSz="756285" rtl="0" eaLnBrk="1" latinLnBrk="0" hangingPunct="1">
        <a:defRPr sz="1490" kern="1200">
          <a:solidFill>
            <a:schemeClr val="tx1"/>
          </a:solidFill>
          <a:latin typeface="+mn-lt"/>
          <a:ea typeface="+mn-ea"/>
          <a:cs typeface="+mn-cs"/>
        </a:defRPr>
      </a:lvl2pPr>
      <a:lvl3pPr marL="756285" algn="l" defTabSz="756285" rtl="0" eaLnBrk="1" latinLnBrk="0" hangingPunct="1">
        <a:defRPr sz="1490" kern="1200">
          <a:solidFill>
            <a:schemeClr val="tx1"/>
          </a:solidFill>
          <a:latin typeface="+mn-lt"/>
          <a:ea typeface="+mn-ea"/>
          <a:cs typeface="+mn-cs"/>
        </a:defRPr>
      </a:lvl3pPr>
      <a:lvl4pPr marL="1134110" algn="l" defTabSz="756285" rtl="0" eaLnBrk="1" latinLnBrk="0" hangingPunct="1">
        <a:defRPr sz="1490" kern="1200">
          <a:solidFill>
            <a:schemeClr val="tx1"/>
          </a:solidFill>
          <a:latin typeface="+mn-lt"/>
          <a:ea typeface="+mn-ea"/>
          <a:cs typeface="+mn-cs"/>
        </a:defRPr>
      </a:lvl4pPr>
      <a:lvl5pPr marL="1511935" algn="l" defTabSz="756285" rtl="0" eaLnBrk="1" latinLnBrk="0" hangingPunct="1">
        <a:defRPr sz="1490" kern="1200">
          <a:solidFill>
            <a:schemeClr val="tx1"/>
          </a:solidFill>
          <a:latin typeface="+mn-lt"/>
          <a:ea typeface="+mn-ea"/>
          <a:cs typeface="+mn-cs"/>
        </a:defRPr>
      </a:lvl5pPr>
      <a:lvl6pPr marL="1889760" algn="l" defTabSz="756285" rtl="0" eaLnBrk="1" latinLnBrk="0" hangingPunct="1">
        <a:defRPr sz="1490" kern="1200">
          <a:solidFill>
            <a:schemeClr val="tx1"/>
          </a:solidFill>
          <a:latin typeface="+mn-lt"/>
          <a:ea typeface="+mn-ea"/>
          <a:cs typeface="+mn-cs"/>
        </a:defRPr>
      </a:lvl6pPr>
      <a:lvl7pPr marL="2268220" algn="l" defTabSz="756285" rtl="0" eaLnBrk="1" latinLnBrk="0" hangingPunct="1">
        <a:defRPr sz="1490" kern="1200">
          <a:solidFill>
            <a:schemeClr val="tx1"/>
          </a:solidFill>
          <a:latin typeface="+mn-lt"/>
          <a:ea typeface="+mn-ea"/>
          <a:cs typeface="+mn-cs"/>
        </a:defRPr>
      </a:lvl7pPr>
      <a:lvl8pPr marL="2646045" algn="l" defTabSz="756285" rtl="0" eaLnBrk="1" latinLnBrk="0" hangingPunct="1">
        <a:defRPr sz="1490" kern="1200">
          <a:solidFill>
            <a:schemeClr val="tx1"/>
          </a:solidFill>
          <a:latin typeface="+mn-lt"/>
          <a:ea typeface="+mn-ea"/>
          <a:cs typeface="+mn-cs"/>
        </a:defRPr>
      </a:lvl8pPr>
      <a:lvl9pPr marL="3023870" algn="l" defTabSz="756285" rtl="0" eaLnBrk="1" latinLnBrk="0" hangingPunct="1">
        <a:defRPr sz="14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3.jpeg"/><Relationship Id="rId3" Type="http://schemas.openxmlformats.org/officeDocument/2006/relationships/image" Target="../media/image1.svg"/><Relationship Id="rId2" Type="http://schemas.openxmlformats.org/officeDocument/2006/relationships/image" Target="../media/image2.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svg"/><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5053049" y="408447"/>
            <a:ext cx="2817114" cy="245110"/>
          </a:xfrm>
          <a:prstGeom prst="rect">
            <a:avLst/>
          </a:prstGeom>
          <a:noFill/>
        </p:spPr>
        <p:txBody>
          <a:bodyPr wrap="square" rtlCol="0">
            <a:spAutoFit/>
          </a:bodyPr>
          <a:lstStyle/>
          <a:p>
            <a:r>
              <a:rPr lang="en-US" altLang="zh-CN" sz="1000" dirty="0">
                <a:latin typeface="宋体" panose="02010600030101010101" pitchFamily="2" charset="-122"/>
                <a:ea typeface="宋体" panose="02010600030101010101" pitchFamily="2" charset="-122"/>
              </a:rPr>
              <a:t>        </a:t>
            </a:r>
            <a:r>
              <a:rPr lang="en-US" altLang="zh-CN" sz="1000" b="1" dirty="0">
                <a:latin typeface="宋体" panose="02010600030101010101" pitchFamily="2" charset="-122"/>
                <a:ea typeface="宋体" panose="02010600030101010101" pitchFamily="2" charset="-122"/>
              </a:rPr>
              <a:t>The Expert In Fire Testing</a:t>
            </a:r>
            <a:endParaRPr lang="zh-CN" altLang="en-US" sz="1000" dirty="0">
              <a:latin typeface="宋体" panose="02010600030101010101" pitchFamily="2" charset="-122"/>
              <a:ea typeface="宋体" panose="02010600030101010101" pitchFamily="2" charset="-122"/>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221615" y="808990"/>
            <a:ext cx="6278245" cy="368300"/>
          </a:xfrm>
          <a:prstGeom prst="rect">
            <a:avLst/>
          </a:prstGeom>
          <a:noFill/>
        </p:spPr>
        <p:txBody>
          <a:bodyPr wrap="square" rtlCol="0">
            <a:spAutoFit/>
          </a:bodyPr>
          <a:lstStyle/>
          <a:p>
            <a:r>
              <a:rPr lang="zh-CN" altLang="en-US" b="1" dirty="0">
                <a:latin typeface="Times New Roman" panose="02020603050405020304" pitchFamily="18" charset="0"/>
                <a:ea typeface="宋体" panose="02010600030101010101" pitchFamily="2" charset="-122"/>
                <a:cs typeface="Times New Roman" panose="02020603050405020304" pitchFamily="18" charset="0"/>
              </a:rPr>
              <a:t>Full </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S</a:t>
            </a:r>
            <a:r>
              <a:rPr lang="zh-CN" altLang="en-US" b="1" dirty="0">
                <a:latin typeface="Times New Roman" panose="02020603050405020304" pitchFamily="18" charset="0"/>
                <a:ea typeface="宋体" panose="02010600030101010101" pitchFamily="2" charset="-122"/>
                <a:cs typeface="Times New Roman" panose="02020603050405020304" pitchFamily="18" charset="0"/>
              </a:rPr>
              <a:t>ize </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M</a:t>
            </a:r>
            <a:r>
              <a:rPr lang="zh-CN" altLang="en-US" b="1" dirty="0">
                <a:latin typeface="Times New Roman" panose="02020603050405020304" pitchFamily="18" charset="0"/>
                <a:ea typeface="宋体" panose="02010600030101010101" pitchFamily="2" charset="-122"/>
                <a:cs typeface="Times New Roman" panose="02020603050405020304" pitchFamily="18" charset="0"/>
              </a:rPr>
              <a:t>ultifunctional </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C</a:t>
            </a:r>
            <a:r>
              <a:rPr lang="zh-CN" altLang="en-US" b="1" dirty="0">
                <a:latin typeface="Times New Roman" panose="02020603050405020304" pitchFamily="18" charset="0"/>
                <a:ea typeface="宋体" panose="02010600030101010101" pitchFamily="2" charset="-122"/>
                <a:cs typeface="Times New Roman" panose="02020603050405020304" pitchFamily="18" charset="0"/>
              </a:rPr>
              <a:t>alorimeter</a:t>
            </a:r>
            <a:endParaRPr lang="zh-CN" altLang="en-US"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16" name="文本框 15"/>
          <p:cNvSpPr txBox="1"/>
          <p:nvPr/>
        </p:nvSpPr>
        <p:spPr>
          <a:xfrm>
            <a:off x="177800" y="1128395"/>
            <a:ext cx="6845300" cy="1245235"/>
          </a:xfrm>
          <a:prstGeom prst="rect">
            <a:avLst/>
          </a:prstGeom>
          <a:noFill/>
        </p:spPr>
        <p:txBody>
          <a:bodyPr wrap="square" rtlCol="0">
            <a:spAutoFit/>
          </a:bodyPr>
          <a:lstStyle/>
          <a:p>
            <a:pPr fontAlgn="auto">
              <a:lnSpc>
                <a:spcPts val="1500"/>
              </a:lnSpc>
            </a:pPr>
            <a:r>
              <a:rPr lang="en-US" sz="1000" dirty="0">
                <a:latin typeface="宋体" panose="02010600030101010101" pitchFamily="2" charset="-122"/>
                <a:ea typeface="宋体" panose="02010600030101010101" pitchFamily="2" charset="-122"/>
                <a:cs typeface="MicrosoftYaHei"/>
              </a:rPr>
              <a:t>    </a:t>
            </a:r>
            <a:r>
              <a:rPr sz="800" dirty="0">
                <a:latin typeface="Times New Roman" panose="02020603050405020304" pitchFamily="18" charset="0"/>
                <a:ea typeface="宋体" panose="02010600030101010101" pitchFamily="2" charset="-122"/>
                <a:cs typeface="Times New Roman" panose="02020603050405020304" pitchFamily="18" charset="0"/>
              </a:rPr>
              <a:t>The facility provides an independent gas analysis and control platform, including thermal release rate and other related instruments for measurement, such as paramagnetic oxygen sensors, CO2/CO meters, smoke density measurement system, etc.</a:t>
            </a:r>
            <a:endParaRPr sz="8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1500"/>
              </a:lnSpc>
            </a:pPr>
            <a:r>
              <a:rPr sz="800" dirty="0">
                <a:latin typeface="Times New Roman" panose="02020603050405020304" pitchFamily="18" charset="0"/>
                <a:ea typeface="宋体" panose="02010600030101010101" pitchFamily="2" charset="-122"/>
                <a:cs typeface="Times New Roman" panose="02020603050405020304" pitchFamily="18" charset="0"/>
              </a:rPr>
              <a:t>Built-in temperature sensors, gas flow meters, gas sampling probes and multistage filtration sampling lines ensure long service life of analytical instruments.</a:t>
            </a:r>
            <a:endParaRPr sz="8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1500"/>
              </a:lnSpc>
            </a:pPr>
            <a:r>
              <a:rPr sz="800" dirty="0">
                <a:latin typeface="Times New Roman" panose="02020603050405020304" pitchFamily="18" charset="0"/>
                <a:ea typeface="宋体" panose="02010600030101010101" pitchFamily="2" charset="-122"/>
                <a:cs typeface="Times New Roman" panose="02020603050405020304" pitchFamily="18" charset="0"/>
              </a:rPr>
              <a:t>LabView software control system under Windows environment can automatically collect and analyze and record complex data. The software can automatically calculate the heat release rate, mass loss rate, smoke density and other related parameters, and give a detailed test report of the product. The device also provides a data printing interface.</a:t>
            </a:r>
            <a:endParaRPr sz="8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2" name="文本框 21"/>
          <p:cNvSpPr txBox="1"/>
          <p:nvPr/>
        </p:nvSpPr>
        <p:spPr>
          <a:xfrm flipH="1">
            <a:off x="213995" y="7412355"/>
            <a:ext cx="3334385" cy="2784475"/>
          </a:xfrm>
          <a:prstGeom prst="rect">
            <a:avLst/>
          </a:prstGeom>
          <a:noFill/>
        </p:spPr>
        <p:txBody>
          <a:bodyPr wrap="square">
            <a:spAutoFit/>
          </a:bodyPr>
          <a:lstStyle/>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rPr>
              <a:t>The size of the </a:t>
            </a:r>
            <a:r>
              <a:rPr lang="en-US" sz="1000" dirty="0">
                <a:latin typeface="Times New Roman" panose="02020603050405020304" pitchFamily="18" charset="0"/>
                <a:ea typeface="宋体" panose="02010600030101010101" pitchFamily="2" charset="-122"/>
                <a:cs typeface="Times New Roman" panose="02020603050405020304" pitchFamily="18" charset="0"/>
              </a:rPr>
              <a:t>test chamber</a:t>
            </a:r>
            <a:r>
              <a:rPr sz="1000" dirty="0">
                <a:latin typeface="Times New Roman" panose="02020603050405020304" pitchFamily="18" charset="0"/>
                <a:ea typeface="宋体" panose="02010600030101010101" pitchFamily="2" charset="-122"/>
                <a:cs typeface="Times New Roman" panose="02020603050405020304" pitchFamily="18" charset="0"/>
              </a:rPr>
              <a:t> is L (3.6± 0.2m) ×W (2.4± 0.2m) ×H (2.4± 0.1m), made of brick concrete, steel structure and other A1 or A2 building materials, and the door size is 0.8× 2.0m</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rPr>
              <a:t>The roof of the </a:t>
            </a:r>
            <a:r>
              <a:rPr lang="en-US" sz="1000" dirty="0">
                <a:latin typeface="Times New Roman" panose="02020603050405020304" pitchFamily="18" charset="0"/>
                <a:ea typeface="宋体" panose="02010600030101010101" pitchFamily="2" charset="-122"/>
                <a:cs typeface="Times New Roman" panose="02020603050405020304" pitchFamily="18" charset="0"/>
              </a:rPr>
              <a:t>test chamber</a:t>
            </a:r>
            <a:r>
              <a:rPr sz="1000" dirty="0">
                <a:latin typeface="Times New Roman" panose="02020603050405020304" pitchFamily="18" charset="0"/>
                <a:ea typeface="宋体" panose="02010600030101010101" pitchFamily="2" charset="-122"/>
                <a:cs typeface="Times New Roman" panose="02020603050405020304" pitchFamily="18" charset="0"/>
              </a:rPr>
              <a:t> has a partial load bearing capacity, the top can be safely installed smoke exhaust pipes, smoke exhaust fans, and personnel can operate and maintain on the top. At the same time design guardrail, stair, and fan installation platform and other facilities.</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rPr>
              <a:t>Equipped with (250mm 10mm)×(250mm 10mm) square igniter as ignition source, made of stainless steel control</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rPr>
              <a:t>The burner is automatically ignited by silicon nitride igniter, and the ignition is stable and reliable.</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endParaRPr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4" name="文本框 23"/>
          <p:cNvSpPr txBox="1"/>
          <p:nvPr/>
        </p:nvSpPr>
        <p:spPr>
          <a:xfrm>
            <a:off x="237490" y="5219065"/>
            <a:ext cx="3107055" cy="668020"/>
          </a:xfrm>
          <a:prstGeom prst="rect">
            <a:avLst/>
          </a:prstGeom>
          <a:noFill/>
        </p:spPr>
        <p:txBody>
          <a:bodyPr wrap="square">
            <a:spAutoFit/>
          </a:bodyPr>
          <a:lstStyle/>
          <a:p>
            <a:pPr fontAlgn="auto">
              <a:lnSpc>
                <a:spcPts val="1500"/>
              </a:lnSpc>
            </a:pPr>
            <a:r>
              <a:rPr lang="zh-CN" sz="1000" dirty="0">
                <a:latin typeface="Times New Roman" panose="02020603050405020304" pitchFamily="18" charset="0"/>
                <a:ea typeface="宋体" panose="02010600030101010101" pitchFamily="2" charset="-122"/>
                <a:cs typeface="Times New Roman" panose="02020603050405020304" pitchFamily="18" charset="0"/>
              </a:rPr>
              <a:t>ISO 9705;  1993: Full-scale chamber combustion test</a:t>
            </a:r>
            <a:endParaRPr 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1500"/>
              </a:lnSpc>
            </a:pPr>
            <a:r>
              <a:rPr lang="zh-CN" sz="1000" dirty="0">
                <a:latin typeface="Times New Roman" panose="02020603050405020304" pitchFamily="18" charset="0"/>
                <a:ea typeface="宋体" panose="02010600030101010101" pitchFamily="2" charset="-122"/>
                <a:cs typeface="Times New Roman" panose="02020603050405020304" pitchFamily="18" charset="0"/>
              </a:rPr>
              <a:t>GB/T 27904-2011: Test method for flame ignition performance of furniture and components</a:t>
            </a:r>
            <a:endParaRPr lang="zh-CN"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1" name="文本框 20"/>
          <p:cNvSpPr txBox="1"/>
          <p:nvPr/>
        </p:nvSpPr>
        <p:spPr>
          <a:xfrm>
            <a:off x="3589655" y="7423150"/>
            <a:ext cx="3668395" cy="2784475"/>
          </a:xfrm>
          <a:prstGeom prst="rect">
            <a:avLst/>
          </a:prstGeom>
          <a:noFill/>
        </p:spPr>
        <p:txBody>
          <a:bodyPr wrap="square">
            <a:spAutoFit/>
          </a:bodyPr>
          <a:lstStyle/>
          <a:p>
            <a:pPr marL="34290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The size of the stainless steel air collecting hood is 3m×3m, and it is installed above the door of the laboratory. The diameter of the stainless steel exhaust duct is 400mm, and the flow homogenizer device is used before and after the exhaust pipe to make the gas flow evenly.</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34290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high temperature resistant fan, smoke exhaust capacity is not less than 3.5m³/S. Smoke exhaust fan can be adjusted to ensure that the hood can collect all the smoke; The accuracy of flue gas flowmeter is not less than ±5%, and the response time is not more than 1s</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34290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4 imported thermocouples to monitor the temperature in the exhaust pipe, the measurement accuracy is ±0.1℃</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342900" indent="-171450" fontAlgn="auto">
              <a:lnSpc>
                <a:spcPts val="1500"/>
              </a:lnSpc>
              <a:buFont typeface="Wingdings" panose="05000000000000000000" charset="0"/>
              <a:buChar char="l"/>
            </a:pP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25" name="直接连接符 24"/>
          <p:cNvCxnSpPr/>
          <p:nvPr/>
        </p:nvCxnSpPr>
        <p:spPr>
          <a:xfrm>
            <a:off x="170180" y="5098415"/>
            <a:ext cx="3073400"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178435" y="7292975"/>
            <a:ext cx="707961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31" name="文本框 30"/>
          <p:cNvSpPr txBox="1"/>
          <p:nvPr/>
        </p:nvSpPr>
        <p:spPr>
          <a:xfrm>
            <a:off x="306705" y="6971030"/>
            <a:ext cx="2481580" cy="321945"/>
          </a:xfrm>
          <a:prstGeom prst="rect">
            <a:avLst/>
          </a:prstGeom>
          <a:noFill/>
        </p:spPr>
        <p:txBody>
          <a:bodyPr wrap="square">
            <a:spAutoFit/>
          </a:bodyPr>
          <a:lstStyle/>
          <a:p>
            <a:pPr>
              <a:lnSpc>
                <a:spcPts val="1800"/>
              </a:lnSpc>
            </a:pPr>
            <a:r>
              <a:rPr lang="en-US" altLang="zh-CN" sz="1400" b="1" kern="100" dirty="0">
                <a:latin typeface="Times New Roman" panose="02020603050405020304" pitchFamily="18" charset="0"/>
                <a:ea typeface="宋体" panose="02010600030101010101" pitchFamily="2" charset="-122"/>
                <a:cs typeface="Times New Roman" panose="02020603050405020304" pitchFamily="18" charset="0"/>
                <a:sym typeface="+mn-ea"/>
              </a:rPr>
              <a:t>Feature</a:t>
            </a:r>
            <a:endParaRPr lang="en-US" altLang="zh-CN" sz="14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40" name="文本框 39"/>
          <p:cNvSpPr txBox="1"/>
          <p:nvPr/>
        </p:nvSpPr>
        <p:spPr>
          <a:xfrm>
            <a:off x="5999683" y="10293657"/>
            <a:ext cx="1400301" cy="280035"/>
          </a:xfrm>
          <a:prstGeom prst="rect">
            <a:avLst/>
          </a:prstGeom>
          <a:noFill/>
        </p:spPr>
        <p:txBody>
          <a:bodyPr wrap="square" rtlCol="0">
            <a:spAutoFit/>
          </a:bodyPr>
          <a:lstStyle/>
          <a:p>
            <a:r>
              <a:rPr lang="en-US" altLang="zh-CN" sz="1230" b="1" dirty="0">
                <a:solidFill>
                  <a:srgbClr val="C00000"/>
                </a:solidFill>
              </a:rPr>
              <a:t>       400-086-0699</a:t>
            </a:r>
            <a:endParaRPr lang="zh-CN" altLang="en-US" sz="1230" b="1" dirty="0">
              <a:solidFill>
                <a:srgbClr val="C00000"/>
              </a:solidFill>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32" name="组合 31"/>
          <p:cNvGrpSpPr/>
          <p:nvPr/>
        </p:nvGrpSpPr>
        <p:grpSpPr>
          <a:xfrm>
            <a:off x="146685" y="10075545"/>
            <a:ext cx="7253605" cy="497840"/>
            <a:chOff x="231" y="15867"/>
            <a:chExt cx="11423" cy="784"/>
          </a:xfrm>
        </p:grpSpPr>
        <p:sp>
          <p:nvSpPr>
            <p:cNvPr id="23" name="文本框 22"/>
            <p:cNvSpPr txBox="1"/>
            <p:nvPr/>
          </p:nvSpPr>
          <p:spPr>
            <a:xfrm>
              <a:off x="231" y="15867"/>
              <a:ext cx="5197" cy="398"/>
            </a:xfrm>
            <a:prstGeom prst="rect">
              <a:avLst/>
            </a:prstGeom>
            <a:noFill/>
          </p:spPr>
          <p:txBody>
            <a:bodyPr wrap="square" rtlCol="0">
              <a:spAutoFit/>
            </a:bodyPr>
            <a:lstStyle/>
            <a:p>
              <a:r>
                <a:rPr lang="zh-CN" altLang="en-US" sz="1050" b="1" dirty="0">
                  <a:latin typeface="Times New Roman" panose="02020603050405020304" pitchFamily="18" charset="0"/>
                  <a:ea typeface="宋体" panose="02010600030101010101" pitchFamily="2" charset="-122"/>
                  <a:cs typeface="Times New Roman" panose="02020603050405020304" pitchFamily="18" charset="0"/>
                  <a:sym typeface="+mn-ea"/>
                </a:rPr>
                <a:t>Jiangsu Firemana Safety Technology Co., LTD</a:t>
              </a:r>
              <a:endParaRPr lang="zh-CN" altLang="en-US" sz="1230" b="1" dirty="0">
                <a:latin typeface="宋体" panose="02010600030101010101" pitchFamily="2" charset="-122"/>
                <a:ea typeface="宋体" panose="02010600030101010101" pitchFamily="2" charset="-122"/>
              </a:endParaRPr>
            </a:p>
          </p:txBody>
        </p:sp>
        <p:sp>
          <p:nvSpPr>
            <p:cNvPr id="39" name="文本框 38"/>
            <p:cNvSpPr txBox="1"/>
            <p:nvPr/>
          </p:nvSpPr>
          <p:spPr>
            <a:xfrm>
              <a:off x="7582" y="16210"/>
              <a:ext cx="2246" cy="441"/>
            </a:xfrm>
            <a:prstGeom prst="rect">
              <a:avLst/>
            </a:prstGeom>
            <a:noFill/>
          </p:spPr>
          <p:txBody>
            <a:bodyPr wrap="square" rtlCol="0">
              <a:spAutoFit/>
            </a:bodyPr>
            <a:lstStyle/>
            <a:p>
              <a:r>
                <a:rPr lang="en-US" altLang="zh-CN" sz="1230" b="1" dirty="0">
                  <a:solidFill>
                    <a:srgbClr val="C00000"/>
                  </a:solidFill>
                </a:rPr>
                <a:t>     0516-83843888</a:t>
              </a:r>
              <a:endParaRPr lang="zh-CN" altLang="en-US" sz="1230" b="1" dirty="0">
                <a:solidFill>
                  <a:srgbClr val="C00000"/>
                </a:solidFill>
              </a:endParaRPr>
            </a:p>
          </p:txBody>
        </p:sp>
        <p:sp>
          <p:nvSpPr>
            <p:cNvPr id="41" name="文本框 40"/>
            <p:cNvSpPr txBox="1"/>
            <p:nvPr/>
          </p:nvSpPr>
          <p:spPr>
            <a:xfrm>
              <a:off x="8827" y="15867"/>
              <a:ext cx="2827" cy="398"/>
            </a:xfrm>
            <a:prstGeom prst="rect">
              <a:avLst/>
            </a:prstGeom>
            <a:noFill/>
          </p:spPr>
          <p:txBody>
            <a:bodyPr wrap="square" rtlCol="0">
              <a:spAutoFit/>
            </a:bodyPr>
            <a:lstStyle/>
            <a:p>
              <a:r>
                <a:rPr lang="en-US" altLang="zh-CN" sz="1050"/>
                <a:t>              </a:t>
              </a:r>
              <a:r>
                <a:rPr lang="en-US" altLang="zh-CN" sz="1000">
                  <a:latin typeface="+mn-ea"/>
                </a:rPr>
                <a:t>www.firemana.com</a:t>
              </a:r>
              <a:endParaRPr lang="zh-CN" altLang="en-US" sz="1000" dirty="0">
                <a:latin typeface="+mn-ea"/>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18" name="组合 17"/>
          <p:cNvGrpSpPr/>
          <p:nvPr/>
        </p:nvGrpSpPr>
        <p:grpSpPr>
          <a:xfrm>
            <a:off x="1202055" y="7049770"/>
            <a:ext cx="299085" cy="175260"/>
            <a:chOff x="1765" y="7941"/>
            <a:chExt cx="471" cy="276"/>
          </a:xfrm>
        </p:grpSpPr>
        <p:pic>
          <p:nvPicPr>
            <p:cNvPr id="28" name="图片 27"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sp>
        <p:nvSpPr>
          <p:cNvPr id="27" name="文本框 26"/>
          <p:cNvSpPr txBox="1"/>
          <p:nvPr/>
        </p:nvSpPr>
        <p:spPr>
          <a:xfrm>
            <a:off x="3954145" y="4737100"/>
            <a:ext cx="3843020" cy="321945"/>
          </a:xfrm>
          <a:prstGeom prst="rect">
            <a:avLst/>
          </a:prstGeom>
          <a:noFill/>
        </p:spPr>
        <p:txBody>
          <a:bodyPr wrap="square">
            <a:spAutoFit/>
          </a:bodyPr>
          <a:lstStyle/>
          <a:p>
            <a:pPr>
              <a:lnSpc>
                <a:spcPts val="1800"/>
              </a:lnSpc>
            </a:pPr>
            <a:r>
              <a:rPr lang="en-US" altLang="zh-CN" sz="1400" b="1" kern="100" dirty="0">
                <a:latin typeface="Times New Roman" panose="02020603050405020304" pitchFamily="18" charset="0"/>
                <a:ea typeface="宋体" panose="02010600030101010101" pitchFamily="2" charset="-122"/>
                <a:cs typeface="Times New Roman" panose="02020603050405020304" pitchFamily="18" charset="0"/>
                <a:sym typeface="+mn-ea"/>
              </a:rPr>
              <a:t>Product Parameter</a:t>
            </a:r>
            <a:endParaRPr lang="en-US" altLang="zh-CN" sz="1400" dirty="0">
              <a:solidFill>
                <a:srgbClr val="000000"/>
              </a:solidFill>
              <a:latin typeface="宋体" panose="02010600030101010101" pitchFamily="2" charset="-122"/>
              <a:ea typeface="宋体" panose="02010600030101010101" pitchFamily="2" charset="-122"/>
              <a:cs typeface="Times New Roman" panose="02020603050405020304" pitchFamily="18" charset="0"/>
            </a:endParaRPr>
          </a:p>
        </p:txBody>
      </p:sp>
      <p:grpSp>
        <p:nvGrpSpPr>
          <p:cNvPr id="2" name="组合 1"/>
          <p:cNvGrpSpPr/>
          <p:nvPr/>
        </p:nvGrpSpPr>
        <p:grpSpPr>
          <a:xfrm rot="0">
            <a:off x="5581650" y="4810760"/>
            <a:ext cx="302895" cy="174625"/>
            <a:chOff x="1765" y="7941"/>
            <a:chExt cx="471" cy="276"/>
          </a:xfrm>
        </p:grpSpPr>
        <p:pic>
          <p:nvPicPr>
            <p:cNvPr id="10" name="图片 9"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17" name="图片 16"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sp>
        <p:nvSpPr>
          <p:cNvPr id="73" name="文本框 72"/>
          <p:cNvSpPr txBox="1"/>
          <p:nvPr/>
        </p:nvSpPr>
        <p:spPr>
          <a:xfrm>
            <a:off x="237490" y="4764405"/>
            <a:ext cx="3399790" cy="321945"/>
          </a:xfrm>
          <a:prstGeom prst="rect">
            <a:avLst/>
          </a:prstGeom>
          <a:noFill/>
        </p:spPr>
        <p:txBody>
          <a:bodyPr wrap="square">
            <a:spAutoFit/>
          </a:bodyPr>
          <a:p>
            <a:pPr>
              <a:lnSpc>
                <a:spcPts val="1800"/>
              </a:lnSpc>
            </a:pPr>
            <a:r>
              <a:rPr lang="en-US" altLang="zh-CN" sz="1400" b="1" kern="100" dirty="0">
                <a:latin typeface="Times New Roman" panose="02020603050405020304" pitchFamily="18" charset="0"/>
                <a:ea typeface="宋体" panose="02010600030101010101" pitchFamily="2" charset="-122"/>
                <a:cs typeface="Times New Roman" panose="02020603050405020304" pitchFamily="18" charset="0"/>
                <a:sym typeface="+mn-ea"/>
              </a:rPr>
              <a:t>Product Standard</a:t>
            </a:r>
            <a:r>
              <a:rPr lang="en-US" altLang="zh-CN" sz="1400" b="1" kern="100" dirty="0">
                <a:latin typeface="宋体" panose="02010600030101010101" pitchFamily="2" charset="-122"/>
                <a:ea typeface="宋体" panose="02010600030101010101" pitchFamily="2" charset="-122"/>
                <a:cs typeface="Arial" panose="020B0604020202020204" pitchFamily="34" charset="0"/>
              </a:rPr>
              <a:t> </a:t>
            </a:r>
            <a:endParaRPr lang="zh-CN" altLang="en-US" sz="1400" kern="100" dirty="0">
              <a:solidFill>
                <a:srgbClr val="FF0000"/>
              </a:solidFill>
              <a:latin typeface="宋体" panose="02010600030101010101" pitchFamily="2" charset="-122"/>
              <a:ea typeface="宋体" panose="02010600030101010101" pitchFamily="2" charset="-122"/>
              <a:cs typeface="Arial" panose="020B0604020202020204" pitchFamily="34" charset="0"/>
            </a:endParaRPr>
          </a:p>
        </p:txBody>
      </p:sp>
      <p:grpSp>
        <p:nvGrpSpPr>
          <p:cNvPr id="74" name="组合 73"/>
          <p:cNvGrpSpPr/>
          <p:nvPr/>
        </p:nvGrpSpPr>
        <p:grpSpPr>
          <a:xfrm>
            <a:off x="1861185" y="4823460"/>
            <a:ext cx="299085" cy="175260"/>
            <a:chOff x="1765" y="7941"/>
            <a:chExt cx="471" cy="276"/>
          </a:xfrm>
        </p:grpSpPr>
        <p:pic>
          <p:nvPicPr>
            <p:cNvPr id="75" name="图片 74"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76" name="图片 75"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pic>
        <p:nvPicPr>
          <p:cNvPr id="3" name="图片 2" descr="7018 拷贝"/>
          <p:cNvPicPr>
            <a:picLocks noChangeAspect="1"/>
          </p:cNvPicPr>
          <p:nvPr/>
        </p:nvPicPr>
        <p:blipFill>
          <a:blip r:embed="rId4"/>
          <a:stretch>
            <a:fillRect/>
          </a:stretch>
        </p:blipFill>
        <p:spPr>
          <a:xfrm>
            <a:off x="1325880" y="2258695"/>
            <a:ext cx="5006340" cy="2401570"/>
          </a:xfrm>
          <a:prstGeom prst="rect">
            <a:avLst/>
          </a:prstGeom>
        </p:spPr>
      </p:pic>
      <p:sp>
        <p:nvSpPr>
          <p:cNvPr id="19" name="文本框 18"/>
          <p:cNvSpPr txBox="1"/>
          <p:nvPr/>
        </p:nvSpPr>
        <p:spPr>
          <a:xfrm>
            <a:off x="3913505" y="5092065"/>
            <a:ext cx="3140075" cy="275590"/>
          </a:xfrm>
          <a:prstGeom prst="rect">
            <a:avLst/>
          </a:prstGeom>
          <a:gradFill>
            <a:gsLst>
              <a:gs pos="2000">
                <a:srgbClr val="F9F8F6"/>
              </a:gs>
              <a:gs pos="100000">
                <a:srgbClr val="CCCBC9"/>
              </a:gs>
            </a:gsLst>
            <a:lin ang="13500000" scaled="0"/>
          </a:gradFill>
        </p:spPr>
        <p:txBody>
          <a:bodyPr wrap="square" rtlCol="0">
            <a:spAutoFit/>
          </a:bodyPr>
          <a:p>
            <a:pPr algn="l"/>
            <a:endParaRPr lang="zh-CN" altLang="en-US" sz="1200">
              <a:solidFill>
                <a:schemeClr val="tx1"/>
              </a:solidFill>
              <a:uFillTx/>
            </a:endParaRPr>
          </a:p>
        </p:txBody>
      </p:sp>
      <p:sp>
        <p:nvSpPr>
          <p:cNvPr id="26" name="文本框 25"/>
          <p:cNvSpPr txBox="1"/>
          <p:nvPr/>
        </p:nvSpPr>
        <p:spPr>
          <a:xfrm>
            <a:off x="3913505" y="6201410"/>
            <a:ext cx="3129915" cy="275590"/>
          </a:xfrm>
          <a:prstGeom prst="rect">
            <a:avLst/>
          </a:prstGeom>
          <a:gradFill>
            <a:gsLst>
              <a:gs pos="2000">
                <a:srgbClr val="F9F8F6"/>
              </a:gs>
              <a:gs pos="100000">
                <a:srgbClr val="CCCBC9"/>
              </a:gs>
            </a:gsLst>
            <a:lin ang="13500000" scaled="0"/>
          </a:gradFill>
        </p:spPr>
        <p:txBody>
          <a:bodyPr wrap="square" rtlCol="0">
            <a:spAutoFit/>
          </a:bodyPr>
          <a:p>
            <a:pPr algn="l"/>
            <a:endParaRPr lang="zh-CN" altLang="en-US" sz="1200">
              <a:solidFill>
                <a:schemeClr val="tx1"/>
              </a:solidFill>
              <a:uFillTx/>
            </a:endParaRPr>
          </a:p>
        </p:txBody>
      </p:sp>
      <p:sp>
        <p:nvSpPr>
          <p:cNvPr id="36" name="文本框 35"/>
          <p:cNvSpPr txBox="1"/>
          <p:nvPr/>
        </p:nvSpPr>
        <p:spPr>
          <a:xfrm>
            <a:off x="3907155" y="6750050"/>
            <a:ext cx="3129915" cy="306705"/>
          </a:xfrm>
          <a:prstGeom prst="rect">
            <a:avLst/>
          </a:prstGeom>
          <a:gradFill>
            <a:gsLst>
              <a:gs pos="2000">
                <a:srgbClr val="F9F8F6"/>
              </a:gs>
              <a:gs pos="100000">
                <a:srgbClr val="CCCBC9"/>
              </a:gs>
            </a:gsLst>
            <a:lin ang="13500000" scaled="0"/>
          </a:gradFill>
        </p:spPr>
        <p:txBody>
          <a:bodyPr wrap="square" rtlCol="0">
            <a:spAutoFit/>
          </a:bodyPr>
          <a:p>
            <a:pPr algn="l"/>
            <a:endParaRPr lang="zh-CN" altLang="en-US" sz="1400">
              <a:solidFill>
                <a:schemeClr val="tx1"/>
              </a:solidFill>
              <a:uFillTx/>
            </a:endParaRPr>
          </a:p>
        </p:txBody>
      </p:sp>
      <p:sp>
        <p:nvSpPr>
          <p:cNvPr id="37" name="文本框 36"/>
          <p:cNvSpPr txBox="1"/>
          <p:nvPr/>
        </p:nvSpPr>
        <p:spPr>
          <a:xfrm>
            <a:off x="3886200" y="5715635"/>
            <a:ext cx="741045" cy="245110"/>
          </a:xfrm>
          <a:prstGeom prst="rect">
            <a:avLst/>
          </a:prstGeom>
          <a:noFill/>
        </p:spPr>
        <p:txBody>
          <a:bodyPr wrap="none" rtlCol="0">
            <a:spAutoFit/>
          </a:bodyPr>
          <a:p>
            <a:r>
              <a:rPr lang="en-US" altLang="zh-CN" sz="1000">
                <a:latin typeface="Times New Roman" panose="02020603050405020304" pitchFamily="18" charset="0"/>
                <a:ea typeface="宋体" panose="02010600030101010101" pitchFamily="2" charset="-122"/>
                <a:cs typeface="Times New Roman" panose="02020603050405020304" pitchFamily="18" charset="0"/>
              </a:rPr>
              <a:t>Dimension</a:t>
            </a:r>
            <a:endParaRPr lang="en-US" altLang="zh-CN" sz="1000">
              <a:latin typeface="Times New Roman" panose="02020603050405020304" pitchFamily="18" charset="0"/>
              <a:ea typeface="宋体" panose="02010600030101010101" pitchFamily="2" charset="-122"/>
              <a:cs typeface="Times New Roman" panose="02020603050405020304" pitchFamily="18" charset="0"/>
            </a:endParaRPr>
          </a:p>
        </p:txBody>
      </p:sp>
      <p:cxnSp>
        <p:nvCxnSpPr>
          <p:cNvPr id="43" name="直接连接符 42"/>
          <p:cNvCxnSpPr/>
          <p:nvPr/>
        </p:nvCxnSpPr>
        <p:spPr>
          <a:xfrm>
            <a:off x="4745355" y="5081270"/>
            <a:ext cx="0" cy="1975485"/>
          </a:xfrm>
          <a:prstGeom prst="line">
            <a:avLst/>
          </a:prstGeom>
          <a:ln w="3810">
            <a:solidFill>
              <a:srgbClr val="C9010C">
                <a:alpha val="50000"/>
              </a:srgb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a:off x="3913505" y="5367655"/>
            <a:ext cx="314007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3907155" y="6750050"/>
            <a:ext cx="3127375" cy="254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59" name="直接连接符 58"/>
          <p:cNvCxnSpPr/>
          <p:nvPr/>
        </p:nvCxnSpPr>
        <p:spPr>
          <a:xfrm>
            <a:off x="3903345" y="7056755"/>
            <a:ext cx="3133090"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p:nvCxnSpPr>
        <p:spPr>
          <a:xfrm>
            <a:off x="3913505" y="6477000"/>
            <a:ext cx="3129915" cy="635"/>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p:nvCxnSpPr>
        <p:spPr>
          <a:xfrm flipV="1">
            <a:off x="3913505" y="6201410"/>
            <a:ext cx="3129915" cy="3175"/>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66" name="直接连接符 65"/>
          <p:cNvCxnSpPr/>
          <p:nvPr/>
        </p:nvCxnSpPr>
        <p:spPr>
          <a:xfrm>
            <a:off x="3913505" y="5087620"/>
            <a:ext cx="3140075" cy="4445"/>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p:nvCxnSpPr>
        <p:spPr>
          <a:xfrm>
            <a:off x="4745355" y="5647055"/>
            <a:ext cx="229171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p:nvCxnSpPr>
        <p:spPr>
          <a:xfrm>
            <a:off x="4745355" y="5923915"/>
            <a:ext cx="230822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sp>
        <p:nvSpPr>
          <p:cNvPr id="42" name="文本框 41"/>
          <p:cNvSpPr txBox="1"/>
          <p:nvPr/>
        </p:nvSpPr>
        <p:spPr>
          <a:xfrm>
            <a:off x="3903345" y="4963795"/>
            <a:ext cx="4446905" cy="2155825"/>
          </a:xfrm>
          <a:prstGeom prst="rect">
            <a:avLst/>
          </a:prstGeom>
          <a:noFill/>
        </p:spPr>
        <p:txBody>
          <a:bodyPr wrap="square" rtlCol="0">
            <a:spAutoFit/>
          </a:bodyPr>
          <a:p>
            <a:pPr fontAlgn="auto">
              <a:lnSpc>
                <a:spcPts val="2300"/>
              </a:lnSpc>
            </a:pP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Model              </a:t>
            </a:r>
            <a:r>
              <a:rPr sz="1000" dirty="0">
                <a:latin typeface="Times New Roman" panose="02020603050405020304" pitchFamily="18" charset="0"/>
                <a:ea typeface="宋体" panose="02010600030101010101" pitchFamily="2" charset="-122"/>
                <a:cs typeface="Times New Roman" panose="02020603050405020304" pitchFamily="18" charset="0"/>
                <a:sym typeface="+mn-ea"/>
              </a:rPr>
              <a:t>PX0</a:t>
            </a: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7</a:t>
            </a:r>
            <a:r>
              <a:rPr sz="1000" dirty="0">
                <a:latin typeface="Times New Roman" panose="02020603050405020304" pitchFamily="18" charset="0"/>
                <a:ea typeface="宋体" panose="02010600030101010101" pitchFamily="2" charset="-122"/>
                <a:cs typeface="Times New Roman" panose="02020603050405020304" pitchFamily="18" charset="0"/>
                <a:sym typeface="+mn-ea"/>
              </a:rPr>
              <a:t>0</a:t>
            </a: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18</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fontAlgn="auto">
              <a:lnSpc>
                <a:spcPts val="2300"/>
              </a:lnSpc>
            </a:pP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                        Test Chamber Cabinet</a:t>
            </a:r>
            <a:r>
              <a:rPr lang="zh-CN" sz="1000" dirty="0">
                <a:latin typeface="Times New Roman" panose="02020603050405020304" pitchFamily="18" charset="0"/>
                <a:ea typeface="宋体" panose="02010600030101010101" pitchFamily="2" charset="-122"/>
                <a:cs typeface="Times New Roman" panose="02020603050405020304" pitchFamily="18" charset="0"/>
                <a:sym typeface="+mn-ea"/>
              </a:rPr>
              <a:t>：</a:t>
            </a:r>
            <a:r>
              <a:rPr sz="1000" dirty="0">
                <a:latin typeface="Times New Roman" panose="02020603050405020304" pitchFamily="18" charset="0"/>
                <a:ea typeface="宋体" panose="02010600030101010101" pitchFamily="2" charset="-122"/>
                <a:cs typeface="Times New Roman" panose="02020603050405020304" pitchFamily="18" charset="0"/>
                <a:sym typeface="+mn-ea"/>
              </a:rPr>
              <a:t>3.6</a:t>
            </a: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m</a:t>
            </a:r>
            <a:r>
              <a:rPr lang="zh-CN" sz="1000" dirty="0">
                <a:latin typeface="Times New Roman" panose="02020603050405020304" pitchFamily="18" charset="0"/>
                <a:ea typeface="宋体" panose="02010600030101010101" pitchFamily="2" charset="-122"/>
                <a:cs typeface="Times New Roman" panose="02020603050405020304" pitchFamily="18" charset="0"/>
                <a:sym typeface="+mn-ea"/>
              </a:rPr>
              <a:t>×</a:t>
            </a:r>
            <a:r>
              <a:rPr sz="1000" dirty="0">
                <a:latin typeface="Times New Roman" panose="02020603050405020304" pitchFamily="18" charset="0"/>
                <a:ea typeface="宋体" panose="02010600030101010101" pitchFamily="2" charset="-122"/>
                <a:cs typeface="Times New Roman" panose="02020603050405020304" pitchFamily="18" charset="0"/>
                <a:sym typeface="+mn-ea"/>
              </a:rPr>
              <a:t>2.4</a:t>
            </a: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m</a:t>
            </a:r>
            <a:r>
              <a:rPr lang="zh-CN" sz="1000" dirty="0">
                <a:latin typeface="Times New Roman" panose="02020603050405020304" pitchFamily="18" charset="0"/>
                <a:ea typeface="宋体" panose="02010600030101010101" pitchFamily="2" charset="-122"/>
                <a:cs typeface="Times New Roman" panose="02020603050405020304" pitchFamily="18" charset="0"/>
                <a:sym typeface="+mn-ea"/>
              </a:rPr>
              <a:t>×</a:t>
            </a:r>
            <a:r>
              <a:rPr sz="1000" dirty="0">
                <a:latin typeface="Times New Roman" panose="02020603050405020304" pitchFamily="18" charset="0"/>
                <a:ea typeface="宋体" panose="02010600030101010101" pitchFamily="2" charset="-122"/>
                <a:cs typeface="Times New Roman" panose="02020603050405020304" pitchFamily="18" charset="0"/>
                <a:sym typeface="+mn-ea"/>
              </a:rPr>
              <a:t>2.4</a:t>
            </a: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m</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fontAlgn="auto">
              <a:lnSpc>
                <a:spcPts val="2300"/>
              </a:lnSpc>
            </a:pP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                        E</a:t>
            </a:r>
            <a:r>
              <a:rPr sz="1000" dirty="0">
                <a:latin typeface="Times New Roman" panose="02020603050405020304" pitchFamily="18" charset="0"/>
                <a:ea typeface="宋体" panose="02010600030101010101" pitchFamily="2" charset="-122"/>
                <a:cs typeface="Times New Roman" panose="02020603050405020304" pitchFamily="18" charset="0"/>
                <a:sym typeface="+mn-ea"/>
              </a:rPr>
              <a:t>xhaust </a:t>
            </a: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F</a:t>
            </a:r>
            <a:r>
              <a:rPr sz="1000" dirty="0">
                <a:latin typeface="Times New Roman" panose="02020603050405020304" pitchFamily="18" charset="0"/>
                <a:ea typeface="宋体" panose="02010600030101010101" pitchFamily="2" charset="-122"/>
                <a:cs typeface="Times New Roman" panose="02020603050405020304" pitchFamily="18" charset="0"/>
                <a:sym typeface="+mn-ea"/>
              </a:rPr>
              <a:t>ume </a:t>
            </a: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C</a:t>
            </a:r>
            <a:r>
              <a:rPr sz="1000" dirty="0">
                <a:latin typeface="Times New Roman" panose="02020603050405020304" pitchFamily="18" charset="0"/>
                <a:ea typeface="宋体" panose="02010600030101010101" pitchFamily="2" charset="-122"/>
                <a:cs typeface="Times New Roman" panose="02020603050405020304" pitchFamily="18" charset="0"/>
                <a:sym typeface="+mn-ea"/>
              </a:rPr>
              <a:t>ollecting </a:t>
            </a: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H</a:t>
            </a:r>
            <a:r>
              <a:rPr sz="1000" dirty="0">
                <a:latin typeface="Times New Roman" panose="02020603050405020304" pitchFamily="18" charset="0"/>
                <a:ea typeface="宋体" panose="02010600030101010101" pitchFamily="2" charset="-122"/>
                <a:cs typeface="Times New Roman" panose="02020603050405020304" pitchFamily="18" charset="0"/>
                <a:sym typeface="+mn-ea"/>
              </a:rPr>
              <a:t>ood</a:t>
            </a:r>
            <a:r>
              <a:rPr lang="zh-CN" sz="1000" dirty="0">
                <a:latin typeface="Times New Roman" panose="02020603050405020304" pitchFamily="18" charset="0"/>
                <a:ea typeface="宋体" panose="02010600030101010101" pitchFamily="2" charset="-122"/>
                <a:cs typeface="Times New Roman" panose="02020603050405020304" pitchFamily="18" charset="0"/>
                <a:sym typeface="+mn-ea"/>
              </a:rPr>
              <a:t>：</a:t>
            </a:r>
            <a:r>
              <a:rPr sz="1000" dirty="0">
                <a:latin typeface="Times New Roman" panose="02020603050405020304" pitchFamily="18" charset="0"/>
                <a:ea typeface="宋体" panose="02010600030101010101" pitchFamily="2" charset="-122"/>
                <a:cs typeface="Times New Roman" panose="02020603050405020304" pitchFamily="18" charset="0"/>
                <a:sym typeface="+mn-ea"/>
              </a:rPr>
              <a:t>3m</a:t>
            </a:r>
            <a:r>
              <a:rPr lang="zh-CN" sz="1000" dirty="0">
                <a:latin typeface="Times New Roman" panose="02020603050405020304" pitchFamily="18" charset="0"/>
                <a:ea typeface="宋体" panose="02010600030101010101" pitchFamily="2" charset="-122"/>
                <a:cs typeface="Times New Roman" panose="02020603050405020304" pitchFamily="18" charset="0"/>
                <a:sym typeface="+mn-ea"/>
              </a:rPr>
              <a:t>×</a:t>
            </a:r>
            <a:r>
              <a:rPr sz="1000" dirty="0">
                <a:latin typeface="Times New Roman" panose="02020603050405020304" pitchFamily="18" charset="0"/>
                <a:ea typeface="宋体" panose="02010600030101010101" pitchFamily="2" charset="-122"/>
                <a:cs typeface="Times New Roman" panose="02020603050405020304" pitchFamily="18" charset="0"/>
                <a:sym typeface="+mn-ea"/>
              </a:rPr>
              <a:t>3m</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fontAlgn="auto">
              <a:lnSpc>
                <a:spcPts val="2300"/>
              </a:lnSpc>
            </a:pP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                        Console：650</a:t>
            </a:r>
            <a:r>
              <a:rPr lang="zh-CN" sz="1000" dirty="0">
                <a:latin typeface="Times New Roman" panose="02020603050405020304" pitchFamily="18" charset="0"/>
                <a:ea typeface="宋体" panose="02010600030101010101" pitchFamily="2" charset="-122"/>
                <a:cs typeface="Times New Roman" panose="02020603050405020304" pitchFamily="18" charset="0"/>
                <a:sym typeface="+mn-ea"/>
              </a:rPr>
              <a:t>×</a:t>
            </a: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700</a:t>
            </a:r>
            <a:r>
              <a:rPr lang="zh-CN" sz="1000" dirty="0">
                <a:latin typeface="Times New Roman" panose="02020603050405020304" pitchFamily="18" charset="0"/>
                <a:ea typeface="宋体" panose="02010600030101010101" pitchFamily="2" charset="-122"/>
                <a:cs typeface="Times New Roman" panose="02020603050405020304" pitchFamily="18" charset="0"/>
                <a:sym typeface="+mn-ea"/>
              </a:rPr>
              <a:t>×</a:t>
            </a: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1700mm  Two</a:t>
            </a:r>
            <a:endParaRPr lang="en-US"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fontAlgn="auto">
              <a:lnSpc>
                <a:spcPts val="2300"/>
              </a:lnSpc>
            </a:pP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Power Supply  </a:t>
            </a:r>
            <a:r>
              <a:rPr lang="en-US"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AC 220V, 20A</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fontAlgn="auto">
              <a:lnSpc>
                <a:spcPts val="2300"/>
              </a:lnSpc>
            </a:pP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Weight             APPR.</a:t>
            </a: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 200</a:t>
            </a: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kg</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2300"/>
              </a:lnSpc>
            </a:pP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Gas Source       </a:t>
            </a:r>
            <a:r>
              <a:rPr sz="1000" dirty="0">
                <a:latin typeface="Times New Roman" panose="02020603050405020304" pitchFamily="18" charset="0"/>
                <a:ea typeface="宋体" panose="02010600030101010101" pitchFamily="2" charset="-122"/>
                <a:cs typeface="Times New Roman" panose="02020603050405020304" pitchFamily="18" charset="0"/>
                <a:sym typeface="+mn-ea"/>
              </a:rPr>
              <a:t>Propane, compressed air</a:t>
            </a:r>
            <a:r>
              <a:rPr sz="1000" dirty="0">
                <a:latin typeface="Times New Roman" panose="02020603050405020304" pitchFamily="18" charset="0"/>
                <a:ea typeface="宋体" panose="02010600030101010101" pitchFamily="2" charset="-122"/>
                <a:cs typeface="Times New Roman" panose="02020603050405020304" pitchFamily="18" charset="0"/>
                <a:sym typeface="+mn-ea"/>
              </a:rPr>
              <a:t> </a:t>
            </a: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    </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4" name="文本框 3"/>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4911444" y="443372"/>
            <a:ext cx="2817114" cy="245110"/>
          </a:xfrm>
          <a:prstGeom prst="rect">
            <a:avLst/>
          </a:prstGeom>
          <a:noFill/>
        </p:spPr>
        <p:txBody>
          <a:bodyPr wrap="square" rtlCol="0">
            <a:spAutoFit/>
          </a:bodyPr>
          <a:p>
            <a:pPr algn="l"/>
            <a:r>
              <a:rPr lang="en-US" altLang="zh-CN" sz="1000" dirty="0">
                <a:latin typeface="宋体" panose="02010600030101010101" pitchFamily="2" charset="-122"/>
                <a:ea typeface="宋体" panose="02010600030101010101" pitchFamily="2" charset="-122"/>
                <a:cs typeface="Calibri" panose="020F0502020204030204" charset="0"/>
              </a:rPr>
              <a:t>        </a:t>
            </a:r>
            <a:r>
              <a:rPr lang="en-US" altLang="zh-CN" sz="1000" b="1" dirty="0">
                <a:latin typeface="宋体" panose="02010600030101010101" pitchFamily="2" charset="-122"/>
                <a:ea typeface="宋体" panose="02010600030101010101" pitchFamily="2" charset="-122"/>
                <a:cs typeface="Calibri" panose="020F0502020204030204" charset="0"/>
              </a:rPr>
              <a:t>The Expert In Fire Testing</a:t>
            </a:r>
            <a:endParaRPr lang="zh-CN" altLang="en-US" sz="1000" dirty="0">
              <a:latin typeface="宋体" panose="02010600030101010101" pitchFamily="2" charset="-122"/>
              <a:ea typeface="宋体" panose="02010600030101010101" pitchFamily="2" charset="-122"/>
              <a:cs typeface="Calibri" panose="020F0502020204030204" charset="0"/>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flipH="1">
            <a:off x="226695" y="1400175"/>
            <a:ext cx="3415665" cy="8362950"/>
          </a:xfrm>
          <a:prstGeom prst="rect">
            <a:avLst/>
          </a:prstGeom>
          <a:noFill/>
        </p:spPr>
        <p:txBody>
          <a:bodyPr wrap="square">
            <a:spAutoFit/>
          </a:bodyPr>
          <a:p>
            <a:pPr marL="171450" lvl="0" indent="-171450" algn="l"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High precision MFC control gas flow, safety pipeline system includes check valve, solenoid valve, ball valve, etc., to prevent backfire and can be manually cut off to ensure safety</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rPr>
              <a:t>Equipped with imported light source with color temperature of 2900K, the light source is converted into parallel light beam through the smoke tube through reflector, lens device and focal length adjustment device</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rPr>
              <a:t>By imported silicon optical receiver, the optical signal changes into electrical signal and output, data stability, accuracy</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rPr>
              <a:t>Equipped with standard filter for optical path system calibration</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rPr>
              <a:t>The sampling probe is installed in the sampling pipe of the equipment. The sampling probe is made of stainless steel, which is connected with the sampling pipe through a flange or thread structure and is fixed and sealed. A row of holes are arranged in the center of one side of the sampling control head for sampling, and the sampling holes are away from the direction of wind speed flow to prevent the blockage of combustion dust</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rPr>
              <a:t>The sampling probe is connected to the sampling pump through the PP hose to pump the sampling gas to the gas pretreatment system. The sampling pump pumping volume is 36L/Min, working pressure 7 Kg air pressure (0.7mpa) working vacuum degree -93.1kpa, flow rate 36L/Min</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rPr>
              <a:t>The gas pretreatment system includes filtration system, gas cooling system, gas dehumidification and drying system and gas regulation system.</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rPr>
              <a:t>Equipped with a three-level filter system, the first level filter is used for the cylindrical coarse filter system, used to filter the relatively large particles in the flue gas, prevent the blockage of the pipe and the joint, the filter can be replaced. The secondary filter adopts cup type protection filter, which can filter particles larger than 0.5μm. The filter element device can be replaced. The three-stage filter adopts membrane filter to filter particles larger than 0.2μm.</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rPr>
              <a:t>The cooling system is condensed and dehydrated by condenser and peristaltic pump. The condenser has dual cooling, the stable dew point temperature is about 0.1℃, the outlet temperature is about 5℃. The outlet of peristaltic pump is equipped with condensate collecting box with built-in sponge.</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p:txBody>
      </p:sp>
      <p:cxnSp>
        <p:nvCxnSpPr>
          <p:cNvPr id="30" name="直接连接符 29"/>
          <p:cNvCxnSpPr/>
          <p:nvPr/>
        </p:nvCxnSpPr>
        <p:spPr>
          <a:xfrm>
            <a:off x="226695" y="1268730"/>
            <a:ext cx="707834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41" name="文本框 40"/>
          <p:cNvSpPr txBox="1"/>
          <p:nvPr/>
        </p:nvSpPr>
        <p:spPr>
          <a:xfrm>
            <a:off x="5604510" y="10075545"/>
            <a:ext cx="1795145" cy="406400"/>
          </a:xfrm>
          <a:prstGeom prst="rect">
            <a:avLst/>
          </a:prstGeom>
          <a:noFill/>
        </p:spPr>
        <p:txBody>
          <a:bodyPr wrap="square" rtlCol="0">
            <a:spAutoFit/>
          </a:bodyPr>
          <a:p>
            <a:pPr algn="l"/>
            <a:r>
              <a:rPr lang="en-US" altLang="zh-CN" sz="1050"/>
              <a:t>              </a:t>
            </a:r>
            <a:r>
              <a:rPr lang="en-US" altLang="zh-CN" sz="1000">
                <a:latin typeface="+mn-ea"/>
              </a:rPr>
              <a:t>www.firemana.com</a:t>
            </a:r>
            <a:endParaRPr lang="zh-CN" altLang="en-US" sz="1000" dirty="0">
              <a:latin typeface="+mn-ea"/>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46" name="组合 45"/>
          <p:cNvGrpSpPr/>
          <p:nvPr/>
        </p:nvGrpSpPr>
        <p:grpSpPr>
          <a:xfrm>
            <a:off x="146685" y="10075545"/>
            <a:ext cx="7252970" cy="497840"/>
            <a:chOff x="231" y="15867"/>
            <a:chExt cx="11422" cy="784"/>
          </a:xfrm>
        </p:grpSpPr>
        <p:sp>
          <p:nvSpPr>
            <p:cNvPr id="23" name="文本框 22"/>
            <p:cNvSpPr txBox="1"/>
            <p:nvPr/>
          </p:nvSpPr>
          <p:spPr>
            <a:xfrm>
              <a:off x="231" y="15867"/>
              <a:ext cx="5197" cy="398"/>
            </a:xfrm>
            <a:prstGeom prst="rect">
              <a:avLst/>
            </a:prstGeom>
            <a:noFill/>
          </p:spPr>
          <p:txBody>
            <a:bodyPr wrap="square" rtlCol="0">
              <a:spAutoFit/>
            </a:bodyPr>
            <a:p>
              <a:pPr algn="l"/>
              <a:r>
                <a:rPr lang="zh-CN" altLang="en-US" sz="1050" b="1" dirty="0">
                  <a:latin typeface="Times New Roman" panose="02020603050405020304" pitchFamily="18" charset="0"/>
                  <a:ea typeface="宋体" panose="02010600030101010101" pitchFamily="2" charset="-122"/>
                  <a:cs typeface="Times New Roman" panose="02020603050405020304" pitchFamily="18" charset="0"/>
                  <a:sym typeface="+mn-ea"/>
                </a:rPr>
                <a:t>Jiangsu Firemana Safety Technology Co., LTD</a:t>
              </a:r>
              <a:endParaRPr lang="zh-CN" altLang="en-US" sz="1230" b="1" dirty="0">
                <a:latin typeface="宋体" panose="02010600030101010101" pitchFamily="2" charset="-122"/>
                <a:ea typeface="宋体" panose="02010600030101010101" pitchFamily="2" charset="-122"/>
              </a:endParaRPr>
            </a:p>
          </p:txBody>
        </p:sp>
        <p:sp>
          <p:nvSpPr>
            <p:cNvPr id="39" name="文本框 38"/>
            <p:cNvSpPr txBox="1"/>
            <p:nvPr/>
          </p:nvSpPr>
          <p:spPr>
            <a:xfrm>
              <a:off x="7582" y="16210"/>
              <a:ext cx="2246"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0516-83843888</a:t>
              </a:r>
              <a:endParaRPr lang="zh-CN" altLang="en-US" sz="1230" b="1" dirty="0">
                <a:solidFill>
                  <a:srgbClr val="C00000"/>
                </a:solidFill>
                <a:latin typeface="Calibri" panose="020F0502020204030204" charset="0"/>
                <a:cs typeface="Calibri" panose="020F0502020204030204" charset="0"/>
              </a:endParaRPr>
            </a:p>
          </p:txBody>
        </p:sp>
        <p:sp>
          <p:nvSpPr>
            <p:cNvPr id="40" name="文本框 39"/>
            <p:cNvSpPr txBox="1"/>
            <p:nvPr/>
          </p:nvSpPr>
          <p:spPr>
            <a:xfrm>
              <a:off x="9448" y="16210"/>
              <a:ext cx="2205"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400-086-0699</a:t>
              </a:r>
              <a:endParaRPr lang="zh-CN" altLang="en-US" sz="1230" b="1" dirty="0">
                <a:solidFill>
                  <a:srgbClr val="C00000"/>
                </a:solidFill>
                <a:latin typeface="Calibri" panose="020F0502020204030204" charset="0"/>
                <a:cs typeface="Calibri" panose="020F0502020204030204" charset="0"/>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 name="组合 2"/>
          <p:cNvGrpSpPr/>
          <p:nvPr/>
        </p:nvGrpSpPr>
        <p:grpSpPr>
          <a:xfrm>
            <a:off x="372110" y="946785"/>
            <a:ext cx="2481580" cy="553085"/>
            <a:chOff x="441" y="10524"/>
            <a:chExt cx="3908" cy="871"/>
          </a:xfrm>
        </p:grpSpPr>
        <p:sp>
          <p:nvSpPr>
            <p:cNvPr id="31" name="文本框 30"/>
            <p:cNvSpPr txBox="1"/>
            <p:nvPr/>
          </p:nvSpPr>
          <p:spPr>
            <a:xfrm>
              <a:off x="441" y="10524"/>
              <a:ext cx="3908" cy="871"/>
            </a:xfrm>
            <a:prstGeom prst="rect">
              <a:avLst/>
            </a:prstGeom>
            <a:noFill/>
          </p:spPr>
          <p:txBody>
            <a:bodyPr wrap="square">
              <a:spAutoFit/>
            </a:bodyPr>
            <a:p>
              <a:pPr algn="l">
                <a:lnSpc>
                  <a:spcPts val="1800"/>
                </a:lnSpc>
              </a:pPr>
              <a:r>
                <a:rPr lang="en-US"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Continued Page</a:t>
              </a:r>
              <a:endParaRPr lang="en-US" altLang="zh-CN" sz="14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algn="l">
                <a:lnSpc>
                  <a:spcPts val="1800"/>
                </a:lnSpc>
              </a:pPr>
              <a:endParaRPr lang="zh-CN" altLang="en-US" sz="1400" b="1" kern="100" dirty="0">
                <a:solidFill>
                  <a:schemeClr val="tx1"/>
                </a:solidFill>
                <a:effectLst/>
                <a:latin typeface="宋体" panose="02010600030101010101" pitchFamily="2" charset="-122"/>
                <a:ea typeface="宋体" panose="02010600030101010101" pitchFamily="2" charset="-122"/>
                <a:cs typeface="Arial" panose="020B0604020202020204" pitchFamily="34" charset="0"/>
              </a:endParaRPr>
            </a:p>
          </p:txBody>
        </p:sp>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546" y="10640"/>
              <a:ext cx="277" cy="277"/>
            </a:xfrm>
            <a:prstGeom prst="rect">
              <a:avLst/>
            </a:prstGeom>
          </p:spPr>
        </p:pic>
        <p:pic>
          <p:nvPicPr>
            <p:cNvPr id="32" name="图片 3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763" y="10640"/>
              <a:ext cx="277" cy="277"/>
            </a:xfrm>
            <a:prstGeom prst="rect">
              <a:avLst/>
            </a:prstGeom>
          </p:spPr>
        </p:pic>
      </p:grpSp>
      <p:sp>
        <p:nvSpPr>
          <p:cNvPr id="2" name="文本框 1"/>
          <p:cNvSpPr txBox="1"/>
          <p:nvPr/>
        </p:nvSpPr>
        <p:spPr>
          <a:xfrm flipH="1">
            <a:off x="3736340" y="1400175"/>
            <a:ext cx="3296920" cy="7978140"/>
          </a:xfrm>
          <a:prstGeom prst="rect">
            <a:avLst/>
          </a:prstGeom>
          <a:noFill/>
        </p:spPr>
        <p:txBody>
          <a:bodyPr wrap="square">
            <a:spAutoFit/>
          </a:bodyPr>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rPr>
              <a:t>The thermocouple is connected with the pipe by the card sleeve type, which is convenient for disassembly and processing</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rPr>
              <a:t>Equipped with stainless steel two-way probe to measure the wind pressure in the smoke tube, the two ends of the control head are respectively facing the windward and leeward side of the smoke</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rPr>
              <a:t>Equipped with imported differential pressure transmitter to convert pressure signal and output</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rPr>
              <a:t>The dehumidification and drying system uses the air filter tube to place DRIERITE brand anhydrous calcium sulfate for dewatering treatment, and filters the gas moisture to be measured in the air pipe to ensure the drying of the gas entering the analyzer. Anhydrous calcium sulfate can change color after absorbing water, easy observation and easy replacement.</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rPr>
              <a:t>Analysis/calibration switch unit: analyze the cabinet panel has sample gas inlet, standard gas inlet quick plug, and adopts high reliability ball valve, three-way switch valve, easy to field adjustment and maintenance.</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rPr>
              <a:t>Fast bypass: It is equipped with Devere rotor flowmeter for sample gas bypass discharge. The flowmeter is mounted on a panel to ensure that the sample gas flow into the analyzer is 3.5L/Min.</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rPr>
              <a:t>Pressure regulating device: the pressure regulating valve is used to adjust the pressure, and the pressure regulating valve can be adjusted from 0 to 0.4mpa.</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rPr>
              <a:t>Professional HRR test gas analyzer, including O₂, CO₂ :</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rPr>
              <a:t>O₂ : paramagnetic sensor, range 0-25%, accuracy 0.02%, response time T90&amp;lt; 7s</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rPr>
              <a:t>CO₂ : infrared sensor, range 0-10%, accuracy 1%F.s, response time T90&amp;lt; 8S</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rPr>
              <a:t>Support analog output and Modbus RTU and other transmission modes</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rPr>
              <a:t>Computer + professional software control and guide the test process, easy to operate, safe and reliable</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sz="1000" dirty="0">
                <a:effectLst/>
                <a:latin typeface="Times New Roman" panose="02020603050405020304" pitchFamily="18" charset="0"/>
                <a:ea typeface="宋体" panose="02010600030101010101" pitchFamily="2" charset="-122"/>
                <a:cs typeface="Times New Roman" panose="02020603050405020304" pitchFamily="18" charset="0"/>
              </a:rPr>
              <a:t>Automatic measurement and calculation of material combustion heat release rate (H.R.R), smoke production rate (SPR), oxygen consumption,O₂,CO₂ generation; It can collect and save various data. Screen monitoring and test data preservation can be realized.</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3"/>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tags/tag1.xml><?xml version="1.0" encoding="utf-8"?>
<p:tagLst xmlns:p="http://schemas.openxmlformats.org/presentationml/2006/main">
  <p:tag name="COMMONDATA" val="eyJoZGlkIjoiMzYwNTRjMTk4NTE0ZDZlNzI2MmNiNzVjMzg5ZTIwZmE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7251</Words>
  <Application>WPS 演示</Application>
  <PresentationFormat>自定义</PresentationFormat>
  <Paragraphs>87</Paragraphs>
  <Slides>2</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vt:i4>
      </vt:variant>
    </vt:vector>
  </HeadingPairs>
  <TitlesOfParts>
    <vt:vector size="16" baseType="lpstr">
      <vt:lpstr>Arial</vt:lpstr>
      <vt:lpstr>宋体</vt:lpstr>
      <vt:lpstr>Wingdings</vt:lpstr>
      <vt:lpstr>MicrosoftYaHei</vt:lpstr>
      <vt:lpstr>Segoe Print</vt:lpstr>
      <vt:lpstr>Wingdings</vt:lpstr>
      <vt:lpstr>Times New Roman</vt:lpstr>
      <vt:lpstr>Calibri</vt:lpstr>
      <vt:lpstr>等线</vt:lpstr>
      <vt:lpstr>微软雅黑</vt:lpstr>
      <vt:lpstr>Calibri Light</vt:lpstr>
      <vt:lpstr>等线 Light</vt:lpstr>
      <vt:lpstr>Arial Unicode MS</vt:lpstr>
      <vt:lpstr>Office 主题​​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SHANG FEI</dc:creator>
  <cp:lastModifiedBy>Lee</cp:lastModifiedBy>
  <cp:revision>163</cp:revision>
  <dcterms:created xsi:type="dcterms:W3CDTF">2022-04-06T05:39:00Z</dcterms:created>
  <dcterms:modified xsi:type="dcterms:W3CDTF">2022-06-13T06:53:16Z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A3023A16EC2F49038F935DC7BC2AA928</vt:lpwstr>
  </property>
  <property fmtid="{D5CDD505-2E9C-101B-9397-08002B2CF9AE}" pid="3" name="KSOProductBuildVer">
    <vt:lpwstr>2052-11.1.0.11744</vt:lpwstr>
  </property>
</Properties>
</file>