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56" r:id="rId3"/>
    <p:sldId id="257" r:id="rId4"/>
  </p:sldIdLst>
  <p:sldSz cx="7559675" cy="10691495"/>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C6"/>
    <a:srgbClr val="003778"/>
    <a:srgbClr val="00375A"/>
    <a:srgbClr val="003764"/>
    <a:srgbClr val="003768"/>
    <a:srgbClr val="FF3737"/>
    <a:srgbClr val="FE525E"/>
    <a:srgbClr val="FF7A83"/>
    <a:srgbClr val="DBF2FA"/>
    <a:srgbClr val="C901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824" autoAdjust="0"/>
    <p:restoredTop sz="94479" autoAdjust="0"/>
  </p:normalViewPr>
  <p:slideViewPr>
    <p:cSldViewPr snapToGrid="0" snapToObjects="1">
      <p:cViewPr varScale="1">
        <p:scale>
          <a:sx n="46" d="100"/>
          <a:sy n="46" d="100"/>
        </p:scale>
        <p:origin x="344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0" y="1143000"/>
            <a:ext cx="21821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7024" y="1750118"/>
            <a:ext cx="6426276" cy="3723022"/>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5041" y="5616713"/>
            <a:ext cx="5670244" cy="2581855"/>
          </a:xfrm>
        </p:spPr>
        <p:txBody>
          <a:bodyPr/>
          <a:lstStyle>
            <a:lvl1pPr marL="0" indent="0" algn="ctr">
              <a:buNone/>
              <a:defRPr sz="1985"/>
            </a:lvl1pPr>
            <a:lvl2pPr marL="377825" indent="0" algn="ctr">
              <a:buNone/>
              <a:defRPr sz="1655"/>
            </a:lvl2pPr>
            <a:lvl3pPr marL="756285" indent="0" algn="ctr">
              <a:buNone/>
              <a:defRPr sz="1490"/>
            </a:lvl3pPr>
            <a:lvl4pPr marL="1134110" indent="0" algn="ctr">
              <a:buNone/>
              <a:defRPr sz="1325"/>
            </a:lvl4pPr>
            <a:lvl5pPr marL="1511935" indent="0" algn="ctr">
              <a:buNone/>
              <a:defRPr sz="1325"/>
            </a:lvl5pPr>
            <a:lvl6pPr marL="1889760" indent="0" algn="ctr">
              <a:buNone/>
              <a:defRPr sz="1325"/>
            </a:lvl6pPr>
            <a:lvl7pPr marL="2268220"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0358" y="569345"/>
            <a:ext cx="1630195" cy="906248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519773" y="569345"/>
            <a:ext cx="4796081" cy="906248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835" y="2666024"/>
            <a:ext cx="6520780" cy="444831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p:nvPr>
        </p:nvSpPr>
        <p:spPr>
          <a:xfrm>
            <a:off x="515835" y="7156423"/>
            <a:ext cx="6520780" cy="2339264"/>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6285"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8220"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519773"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3827415" y="2846725"/>
            <a:ext cx="3213138" cy="678510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57" y="569348"/>
            <a:ext cx="6520780" cy="206697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520757" y="2621464"/>
            <a:ext cx="3198371"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520757" y="3906202"/>
            <a:ext cx="3198371"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3827415" y="2621464"/>
            <a:ext cx="3214123" cy="1284738"/>
          </a:xfrm>
        </p:spPr>
        <p:txBody>
          <a:bodyPr anchor="b"/>
          <a:lstStyle>
            <a:lvl1pPr marL="0" indent="0">
              <a:buNone/>
              <a:defRPr sz="1985" b="1"/>
            </a:lvl1pPr>
            <a:lvl2pPr marL="377825" indent="0">
              <a:buNone/>
              <a:defRPr sz="1655" b="1"/>
            </a:lvl2pPr>
            <a:lvl3pPr marL="756285" indent="0">
              <a:buNone/>
              <a:defRPr sz="1490" b="1"/>
            </a:lvl3pPr>
            <a:lvl4pPr marL="1134110" indent="0">
              <a:buNone/>
              <a:defRPr sz="1325" b="1"/>
            </a:lvl4pPr>
            <a:lvl5pPr marL="1511935" indent="0">
              <a:buNone/>
              <a:defRPr sz="1325" b="1"/>
            </a:lvl5pPr>
            <a:lvl6pPr marL="1889760" indent="0">
              <a:buNone/>
              <a:defRPr sz="1325" b="1"/>
            </a:lvl6pPr>
            <a:lvl7pPr marL="2268220" indent="0">
              <a:buNone/>
              <a:defRPr sz="1325" b="1"/>
            </a:lvl7pPr>
            <a:lvl8pPr marL="2646045" indent="0">
              <a:buNone/>
              <a:defRPr sz="1325" b="1"/>
            </a:lvl8pPr>
            <a:lvl9pPr marL="3023870" indent="0">
              <a:buNone/>
              <a:defRPr sz="1325"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3827415" y="3906202"/>
            <a:ext cx="3214123" cy="5745434"/>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p:nvPr>
        </p:nvSpPr>
        <p:spPr>
          <a:xfrm>
            <a:off x="3214123" y="1539708"/>
            <a:ext cx="3827415" cy="7599519"/>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57" y="712918"/>
            <a:ext cx="2438402" cy="2495217"/>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4123" y="1539708"/>
            <a:ext cx="3827415" cy="7599519"/>
          </a:xfrm>
        </p:spPr>
        <p:txBody>
          <a:bodyPr anchor="t"/>
          <a:lstStyle>
            <a:lvl1pPr marL="0" indent="0">
              <a:buNone/>
              <a:defRPr sz="2645"/>
            </a:lvl1pPr>
            <a:lvl2pPr marL="377825" indent="0">
              <a:buNone/>
              <a:defRPr sz="2315"/>
            </a:lvl2pPr>
            <a:lvl3pPr marL="756285" indent="0">
              <a:buNone/>
              <a:defRPr sz="1985"/>
            </a:lvl3pPr>
            <a:lvl4pPr marL="1134110" indent="0">
              <a:buNone/>
              <a:defRPr sz="1655"/>
            </a:lvl4pPr>
            <a:lvl5pPr marL="1511935" indent="0">
              <a:buNone/>
              <a:defRPr sz="1655"/>
            </a:lvl5pPr>
            <a:lvl6pPr marL="1889760" indent="0">
              <a:buNone/>
              <a:defRPr sz="1655"/>
            </a:lvl6pPr>
            <a:lvl7pPr marL="2268220"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p:nvPr>
        </p:nvSpPr>
        <p:spPr>
          <a:xfrm>
            <a:off x="520757" y="3208135"/>
            <a:ext cx="2438402" cy="5943467"/>
          </a:xfrm>
        </p:spPr>
        <p:txBody>
          <a:bodyPr/>
          <a:lstStyle>
            <a:lvl1pPr marL="0" indent="0">
              <a:buNone/>
              <a:defRPr sz="1325"/>
            </a:lvl1pPr>
            <a:lvl2pPr marL="377825" indent="0">
              <a:buNone/>
              <a:defRPr sz="1155"/>
            </a:lvl2pPr>
            <a:lvl3pPr marL="756285" indent="0">
              <a:buNone/>
              <a:defRPr sz="990"/>
            </a:lvl3pPr>
            <a:lvl4pPr marL="1134110" indent="0">
              <a:buNone/>
              <a:defRPr sz="825"/>
            </a:lvl4pPr>
            <a:lvl5pPr marL="1511935" indent="0">
              <a:buNone/>
              <a:defRPr sz="825"/>
            </a:lvl5pPr>
            <a:lvl6pPr marL="1889760" indent="0">
              <a:buNone/>
              <a:defRPr sz="825"/>
            </a:lvl6pPr>
            <a:lvl7pPr marL="2268220" indent="0">
              <a:buNone/>
              <a:defRPr sz="825"/>
            </a:lvl7pPr>
            <a:lvl8pPr marL="2646045" indent="0">
              <a:buNone/>
              <a:defRPr sz="825"/>
            </a:lvl8pPr>
            <a:lvl9pPr marL="3023870" indent="0">
              <a:buNone/>
              <a:defRPr sz="82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491583D3-046F-1D45-B6A9-E2EA7A63B273}" type="datetimeFigureOut">
              <a:rPr kumimoji="1" lang="zh-CN" altLang="en-US" smtClean="0"/>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728DA52-3649-BA4E-B021-D75B40B8A59E}"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73" y="569348"/>
            <a:ext cx="6520780" cy="206697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73" y="2846725"/>
            <a:ext cx="6520780" cy="678510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519773" y="9911556"/>
            <a:ext cx="1701073" cy="569345"/>
          </a:xfrm>
          <a:prstGeom prst="rect">
            <a:avLst/>
          </a:prstGeom>
        </p:spPr>
        <p:txBody>
          <a:bodyPr vert="horz" lIns="91440" tIns="45720" rIns="91440" bIns="45720" rtlCol="0" anchor="ctr"/>
          <a:lstStyle>
            <a:lvl1pPr algn="l">
              <a:defRPr sz="990">
                <a:solidFill>
                  <a:schemeClr val="tx1">
                    <a:tint val="75000"/>
                  </a:schemeClr>
                </a:solidFill>
              </a:defRPr>
            </a:lvl1pPr>
          </a:lstStyle>
          <a:p>
            <a:fld id="{491583D3-046F-1D45-B6A9-E2EA7A63B273}" type="datetimeFigureOut">
              <a:rPr kumimoji="1" lang="zh-CN" altLang="en-US" smtClean="0"/>
            </a:fld>
            <a:endParaRPr kumimoji="1" lang="zh-CN" altLang="en-US"/>
          </a:p>
        </p:txBody>
      </p:sp>
      <p:sp>
        <p:nvSpPr>
          <p:cNvPr id="5" name="Footer Placeholder 4"/>
          <p:cNvSpPr>
            <a:spLocks noGrp="1"/>
          </p:cNvSpPr>
          <p:nvPr>
            <p:ph type="ftr" sz="quarter" idx="3"/>
          </p:nvPr>
        </p:nvSpPr>
        <p:spPr>
          <a:xfrm>
            <a:off x="2504358" y="9911556"/>
            <a:ext cx="2551610" cy="569345"/>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5339480" y="9911556"/>
            <a:ext cx="1701073" cy="569345"/>
          </a:xfrm>
          <a:prstGeom prst="rect">
            <a:avLst/>
          </a:prstGeom>
        </p:spPr>
        <p:txBody>
          <a:bodyPr vert="horz" lIns="91440" tIns="45720" rIns="91440" bIns="45720" rtlCol="0" anchor="ctr"/>
          <a:lstStyle>
            <a:lvl1pPr algn="r">
              <a:defRPr sz="990">
                <a:solidFill>
                  <a:schemeClr val="tx1">
                    <a:tint val="75000"/>
                  </a:schemeClr>
                </a:solidFill>
              </a:defRPr>
            </a:lvl1pPr>
          </a:lstStyle>
          <a:p>
            <a:fld id="{C728DA52-3649-BA4E-B021-D75B40B8A59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6285" rtl="0" eaLnBrk="1" latinLnBrk="0" hangingPunct="1">
        <a:lnSpc>
          <a:spcPct val="90000"/>
        </a:lnSpc>
        <a:spcBef>
          <a:spcPct val="0"/>
        </a:spcBef>
        <a:buNone/>
        <a:defRPr sz="3640" kern="1200">
          <a:solidFill>
            <a:schemeClr val="tx1"/>
          </a:solidFill>
          <a:latin typeface="+mj-lt"/>
          <a:ea typeface="+mj-ea"/>
          <a:cs typeface="+mj-cs"/>
        </a:defRPr>
      </a:lvl1pPr>
    </p:titleStyle>
    <p:bodyStyle>
      <a:lvl1pPr marL="189230" indent="-189230" algn="l" defTabSz="756285" rtl="0" eaLnBrk="1" latinLnBrk="0" hangingPunct="1">
        <a:lnSpc>
          <a:spcPct val="90000"/>
        </a:lnSpc>
        <a:spcBef>
          <a:spcPct val="166000"/>
        </a:spcBef>
        <a:buFont typeface="Arial" panose="020B0604020202020204" pitchFamily="34" charset="0"/>
        <a:buChar char="•"/>
        <a:defRPr sz="2315" kern="1200">
          <a:solidFill>
            <a:schemeClr val="tx1"/>
          </a:solidFill>
          <a:latin typeface="+mn-lt"/>
          <a:ea typeface="+mn-ea"/>
          <a:cs typeface="+mn-cs"/>
        </a:defRPr>
      </a:lvl1pPr>
      <a:lvl2pPr marL="567055" indent="-189230" algn="l" defTabSz="756285"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9230" algn="l" defTabSz="756285" rtl="0" eaLnBrk="1" latinLnBrk="0" hangingPunct="1">
        <a:lnSpc>
          <a:spcPct val="90000"/>
        </a:lnSpc>
        <a:spcBef>
          <a:spcPct val="83000"/>
        </a:spcBef>
        <a:buFont typeface="Arial" panose="020B0604020202020204" pitchFamily="34" charset="0"/>
        <a:buChar char="•"/>
        <a:defRPr sz="1655" kern="1200">
          <a:solidFill>
            <a:schemeClr val="tx1"/>
          </a:solidFill>
          <a:latin typeface="+mn-lt"/>
          <a:ea typeface="+mn-ea"/>
          <a:cs typeface="+mn-cs"/>
        </a:defRPr>
      </a:lvl3pPr>
      <a:lvl4pPr marL="132270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4pPr>
      <a:lvl5pPr marL="170116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5pPr>
      <a:lvl6pPr marL="207899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6pPr>
      <a:lvl7pPr marL="245681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7pPr>
      <a:lvl8pPr marL="2835275"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8pPr>
      <a:lvl9pPr marL="3213100" indent="-189230" algn="l" defTabSz="756285" rtl="0" eaLnBrk="1" latinLnBrk="0" hangingPunct="1">
        <a:lnSpc>
          <a:spcPct val="90000"/>
        </a:lnSpc>
        <a:spcBef>
          <a:spcPct val="83000"/>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6285" rtl="0" eaLnBrk="1" latinLnBrk="0" hangingPunct="1">
        <a:defRPr sz="1490" kern="1200">
          <a:solidFill>
            <a:schemeClr val="tx1"/>
          </a:solidFill>
          <a:latin typeface="+mn-lt"/>
          <a:ea typeface="+mn-ea"/>
          <a:cs typeface="+mn-cs"/>
        </a:defRPr>
      </a:lvl1pPr>
      <a:lvl2pPr marL="377825" algn="l" defTabSz="756285" rtl="0" eaLnBrk="1" latinLnBrk="0" hangingPunct="1">
        <a:defRPr sz="1490" kern="1200">
          <a:solidFill>
            <a:schemeClr val="tx1"/>
          </a:solidFill>
          <a:latin typeface="+mn-lt"/>
          <a:ea typeface="+mn-ea"/>
          <a:cs typeface="+mn-cs"/>
        </a:defRPr>
      </a:lvl2pPr>
      <a:lvl3pPr marL="756285" algn="l" defTabSz="756285" rtl="0" eaLnBrk="1" latinLnBrk="0" hangingPunct="1">
        <a:defRPr sz="1490" kern="1200">
          <a:solidFill>
            <a:schemeClr val="tx1"/>
          </a:solidFill>
          <a:latin typeface="+mn-lt"/>
          <a:ea typeface="+mn-ea"/>
          <a:cs typeface="+mn-cs"/>
        </a:defRPr>
      </a:lvl3pPr>
      <a:lvl4pPr marL="1134110" algn="l" defTabSz="756285" rtl="0" eaLnBrk="1" latinLnBrk="0" hangingPunct="1">
        <a:defRPr sz="1490" kern="1200">
          <a:solidFill>
            <a:schemeClr val="tx1"/>
          </a:solidFill>
          <a:latin typeface="+mn-lt"/>
          <a:ea typeface="+mn-ea"/>
          <a:cs typeface="+mn-cs"/>
        </a:defRPr>
      </a:lvl4pPr>
      <a:lvl5pPr marL="1511935" algn="l" defTabSz="756285" rtl="0" eaLnBrk="1" latinLnBrk="0" hangingPunct="1">
        <a:defRPr sz="1490" kern="1200">
          <a:solidFill>
            <a:schemeClr val="tx1"/>
          </a:solidFill>
          <a:latin typeface="+mn-lt"/>
          <a:ea typeface="+mn-ea"/>
          <a:cs typeface="+mn-cs"/>
        </a:defRPr>
      </a:lvl5pPr>
      <a:lvl6pPr marL="1889760" algn="l" defTabSz="756285" rtl="0" eaLnBrk="1" latinLnBrk="0" hangingPunct="1">
        <a:defRPr sz="1490" kern="1200">
          <a:solidFill>
            <a:schemeClr val="tx1"/>
          </a:solidFill>
          <a:latin typeface="+mn-lt"/>
          <a:ea typeface="+mn-ea"/>
          <a:cs typeface="+mn-cs"/>
        </a:defRPr>
      </a:lvl6pPr>
      <a:lvl7pPr marL="2268220" algn="l" defTabSz="756285" rtl="0" eaLnBrk="1" latinLnBrk="0" hangingPunct="1">
        <a:defRPr sz="1490" kern="1200">
          <a:solidFill>
            <a:schemeClr val="tx1"/>
          </a:solidFill>
          <a:latin typeface="+mn-lt"/>
          <a:ea typeface="+mn-ea"/>
          <a:cs typeface="+mn-cs"/>
        </a:defRPr>
      </a:lvl7pPr>
      <a:lvl8pPr marL="2646045" algn="l" defTabSz="756285" rtl="0" eaLnBrk="1" latinLnBrk="0" hangingPunct="1">
        <a:defRPr sz="1490" kern="1200">
          <a:solidFill>
            <a:schemeClr val="tx1"/>
          </a:solidFill>
          <a:latin typeface="+mn-lt"/>
          <a:ea typeface="+mn-ea"/>
          <a:cs typeface="+mn-cs"/>
        </a:defRPr>
      </a:lvl8pPr>
      <a:lvl9pPr marL="3023870" algn="l" defTabSz="756285"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sv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文本框 87"/>
          <p:cNvSpPr txBox="1"/>
          <p:nvPr/>
        </p:nvSpPr>
        <p:spPr>
          <a:xfrm>
            <a:off x="232410" y="4805045"/>
            <a:ext cx="310896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87" name="文本框 86"/>
          <p:cNvSpPr txBox="1"/>
          <p:nvPr/>
        </p:nvSpPr>
        <p:spPr>
          <a:xfrm>
            <a:off x="233680" y="4199890"/>
            <a:ext cx="3110230" cy="275590"/>
          </a:xfrm>
          <a:prstGeom prst="rect">
            <a:avLst/>
          </a:prstGeom>
          <a:gradFill>
            <a:gsLst>
              <a:gs pos="2000">
                <a:srgbClr val="F9F8F6"/>
              </a:gs>
              <a:gs pos="100000">
                <a:srgbClr val="CCCBC9"/>
              </a:gs>
            </a:gsLst>
            <a:lin ang="13500000" scaled="0"/>
          </a:gradFill>
        </p:spPr>
        <p:txBody>
          <a:bodyPr wrap="square" rtlCol="0">
            <a:spAutoFit/>
          </a:bodyPr>
          <a:p>
            <a:endParaRPr lang="zh-CN" altLang="en-US" sz="1200"/>
          </a:p>
        </p:txBody>
      </p:sp>
      <p:sp>
        <p:nvSpPr>
          <p:cNvPr id="90" name="文本框 89"/>
          <p:cNvSpPr txBox="1"/>
          <p:nvPr/>
        </p:nvSpPr>
        <p:spPr>
          <a:xfrm>
            <a:off x="232410" y="5353685"/>
            <a:ext cx="3108325" cy="521970"/>
          </a:xfrm>
          <a:prstGeom prst="rect">
            <a:avLst/>
          </a:prstGeom>
          <a:gradFill>
            <a:gsLst>
              <a:gs pos="2000">
                <a:srgbClr val="F9F8F6"/>
              </a:gs>
              <a:gs pos="100000">
                <a:srgbClr val="CCCBC9"/>
              </a:gs>
            </a:gsLst>
            <a:lin ang="13500000" scaled="0"/>
          </a:gradFill>
        </p:spPr>
        <p:txBody>
          <a:bodyPr wrap="square" rtlCol="0">
            <a:spAutoFit/>
          </a:bodyPr>
          <a:p>
            <a:endParaRPr lang="zh-CN" altLang="en-US" sz="2800"/>
          </a:p>
        </p:txBody>
      </p:sp>
      <p:grpSp>
        <p:nvGrpSpPr>
          <p:cNvPr id="33" name="组合 32"/>
          <p:cNvGrpSpPr/>
          <p:nvPr/>
        </p:nvGrpSpPr>
        <p:grpSpPr>
          <a:xfrm>
            <a:off x="220345" y="4119245"/>
            <a:ext cx="3375025" cy="1822450"/>
            <a:chOff x="381" y="8908"/>
            <a:chExt cx="5315" cy="2870"/>
          </a:xfrm>
        </p:grpSpPr>
        <p:cxnSp>
          <p:nvCxnSpPr>
            <p:cNvPr id="79" name="直接连接符 78"/>
            <p:cNvCxnSpPr/>
            <p:nvPr/>
          </p:nvCxnSpPr>
          <p:spPr>
            <a:xfrm>
              <a:off x="397" y="10850"/>
              <a:ext cx="4899" cy="2"/>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99" y="11681"/>
              <a:ext cx="4896" cy="2"/>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380" y="9035"/>
              <a:ext cx="0" cy="2648"/>
            </a:xfrm>
            <a:prstGeom prst="line">
              <a:avLst/>
            </a:prstGeom>
            <a:ln w="3810">
              <a:solidFill>
                <a:srgbClr val="C9010C">
                  <a:alpha val="50000"/>
                </a:srgb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400" y="10420"/>
              <a:ext cx="4894" cy="2"/>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398" y="9986"/>
              <a:ext cx="4898" cy="2"/>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0" y="9035"/>
              <a:ext cx="4900"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81" y="8908"/>
              <a:ext cx="5315" cy="2870"/>
            </a:xfrm>
            <a:prstGeom prst="rect">
              <a:avLst/>
            </a:prstGeom>
            <a:noFill/>
          </p:spPr>
          <p:txBody>
            <a:bodyPr wrap="square" rtlCol="0">
              <a:spAutoFit/>
            </a:bodyPr>
            <a:lstStyle/>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rPr>
                <a:t>Model               </a:t>
              </a:r>
              <a:r>
                <a:rPr sz="800" dirty="0">
                  <a:latin typeface="Times New Roman" panose="02020603050405020304" pitchFamily="18" charset="0"/>
                  <a:ea typeface="宋体" panose="02010600030101010101" pitchFamily="2" charset="-122"/>
                  <a:cs typeface="Times New Roman" panose="02020603050405020304" pitchFamily="18" charset="0"/>
                </a:rPr>
                <a:t>PX07007</a:t>
              </a:r>
              <a:endParaRPr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rPr>
                <a:t>Upper Cabinet  </a:t>
              </a:r>
              <a:r>
                <a:rPr altLang="zh-CN" sz="800" dirty="0">
                  <a:latin typeface="Times New Roman" panose="02020603050405020304" pitchFamily="18" charset="0"/>
                  <a:ea typeface="宋体" panose="02010600030101010101" pitchFamily="2" charset="-122"/>
                  <a:cs typeface="Times New Roman" panose="02020603050405020304" pitchFamily="18" charset="0"/>
                </a:rPr>
                <a:t>1900(W)×620(D)×2700(H)mm</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Power Supply</a:t>
              </a:r>
              <a:r>
                <a:rPr altLang="zh-CN" sz="800" dirty="0">
                  <a:latin typeface="Times New Roman" panose="02020603050405020304" pitchFamily="18" charset="0"/>
                  <a:ea typeface="宋体" panose="02010600030101010101" pitchFamily="2" charset="-122"/>
                  <a:cs typeface="Times New Roman" panose="02020603050405020304" pitchFamily="18" charset="0"/>
                </a:rPr>
                <a:t> </a:t>
              </a:r>
              <a:r>
                <a:rPr lang="en-US" sz="800" dirty="0">
                  <a:latin typeface="Times New Roman" panose="02020603050405020304" pitchFamily="18" charset="0"/>
                  <a:ea typeface="宋体" panose="02010600030101010101" pitchFamily="2" charset="-122"/>
                  <a:cs typeface="Times New Roman" panose="02020603050405020304" pitchFamily="18" charset="0"/>
                </a:rPr>
                <a:t> </a:t>
              </a:r>
              <a:r>
                <a:rPr altLang="zh-CN" sz="800" dirty="0">
                  <a:latin typeface="Times New Roman" panose="02020603050405020304" pitchFamily="18" charset="0"/>
                  <a:ea typeface="宋体" panose="02010600030101010101" pitchFamily="2" charset="-122"/>
                  <a:cs typeface="Times New Roman" panose="02020603050405020304" pitchFamily="18" charset="0"/>
                </a:rPr>
                <a:t>AC 220V, 50/60Hz, 25A</a:t>
              </a:r>
              <a:endParaRPr altLang="zh-CN"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Weight</a:t>
              </a:r>
              <a:r>
                <a:rPr lang="en-US" sz="800" dirty="0">
                  <a:latin typeface="Times New Roman" panose="02020603050405020304" pitchFamily="18" charset="0"/>
                  <a:ea typeface="宋体" panose="02010600030101010101" pitchFamily="2" charset="-122"/>
                  <a:cs typeface="Times New Roman" panose="02020603050405020304" pitchFamily="18" charset="0"/>
                </a:rPr>
                <a:t>            </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APPR. 350</a:t>
              </a:r>
              <a:r>
                <a:rPr altLang="zh-CN" sz="800" dirty="0">
                  <a:latin typeface="Times New Roman" panose="02020603050405020304" pitchFamily="18" charset="0"/>
                  <a:ea typeface="宋体" panose="02010600030101010101" pitchFamily="2" charset="-122"/>
                  <a:cs typeface="Times New Roman" panose="02020603050405020304" pitchFamily="18" charset="0"/>
                  <a:sym typeface="+mn-ea"/>
                </a:rPr>
                <a:t>kg</a:t>
              </a:r>
              <a:endParaRPr altLang="zh-CN" sz="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rPr>
                <a:t>                        </a:t>
              </a:r>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Methane amd nitrogen with purity above 98%and 99.99%</a:t>
              </a:r>
              <a:r>
                <a:rPr lang="en-US" sz="800" dirty="0">
                  <a:latin typeface="Times New Roman" panose="02020603050405020304" pitchFamily="18" charset="0"/>
                  <a:ea typeface="宋体" panose="02010600030101010101" pitchFamily="2" charset="-122"/>
                  <a:cs typeface="Times New Roman" panose="02020603050405020304" pitchFamily="18" charset="0"/>
                </a:rPr>
                <a:t>         </a:t>
              </a:r>
              <a:endParaRPr lang="en-US" sz="8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2250"/>
                </a:lnSpc>
              </a:pPr>
              <a:r>
                <a:rPr lang="en-US" sz="800" dirty="0">
                  <a:latin typeface="Times New Roman" panose="02020603050405020304" pitchFamily="18" charset="0"/>
                  <a:ea typeface="宋体" panose="02010600030101010101" pitchFamily="2" charset="-122"/>
                  <a:cs typeface="Times New Roman" panose="02020603050405020304" pitchFamily="18" charset="0"/>
                </a:rPr>
                <a:t>                        Standard Gas </a:t>
              </a:r>
              <a:r>
                <a:rPr sz="800" dirty="0">
                  <a:latin typeface="Times New Roman" panose="02020603050405020304" pitchFamily="18" charset="0"/>
                  <a:ea typeface="宋体" panose="02010600030101010101" pitchFamily="2" charset="-122"/>
                  <a:cs typeface="Times New Roman" panose="02020603050405020304" pitchFamily="18" charset="0"/>
                </a:rPr>
                <a:t>（20.5%</a:t>
              </a:r>
              <a:r>
                <a:rPr lang="en-US" sz="800" dirty="0">
                  <a:latin typeface="Times New Roman" panose="02020603050405020304" pitchFamily="18" charset="0"/>
                  <a:ea typeface="宋体" panose="02010600030101010101" pitchFamily="2" charset="-122"/>
                  <a:cs typeface="Times New Roman" panose="02020603050405020304" pitchFamily="18" charset="0"/>
                </a:rPr>
                <a:t>O₂</a:t>
              </a:r>
              <a:r>
                <a:rPr sz="800" dirty="0">
                  <a:latin typeface="Times New Roman" panose="02020603050405020304" pitchFamily="18" charset="0"/>
                  <a:ea typeface="宋体" panose="02010600030101010101" pitchFamily="2" charset="-122"/>
                  <a:cs typeface="Times New Roman" panose="02020603050405020304" pitchFamily="18" charset="0"/>
                </a:rPr>
                <a:t>、8.5%CO₂/0.85%CO）</a:t>
              </a:r>
              <a:endParaRPr sz="800" dirty="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7" name="文本框 6"/>
          <p:cNvSpPr txBox="1"/>
          <p:nvPr/>
        </p:nvSpPr>
        <p:spPr>
          <a:xfrm>
            <a:off x="5053049" y="408447"/>
            <a:ext cx="2817114" cy="245110"/>
          </a:xfrm>
          <a:prstGeom prst="rect">
            <a:avLst/>
          </a:prstGeom>
          <a:noFill/>
        </p:spPr>
        <p:txBody>
          <a:bodyPr wrap="square" rtlCol="0">
            <a:spAutoFit/>
          </a:bodyPr>
          <a:lstStyle/>
          <a:p>
            <a:r>
              <a:rPr lang="en-US" altLang="zh-CN" sz="1000" dirty="0">
                <a:latin typeface="宋体" panose="02010600030101010101" pitchFamily="2" charset="-122"/>
                <a:ea typeface="宋体" panose="02010600030101010101" pitchFamily="2" charset="-122"/>
              </a:rPr>
              <a:t>        </a:t>
            </a:r>
            <a:r>
              <a:rPr lang="en-US" altLang="zh-CN" sz="1000" b="1" dirty="0">
                <a:latin typeface="宋体" panose="02010600030101010101" pitchFamily="2" charset="-122"/>
                <a:ea typeface="宋体" panose="02010600030101010101" pitchFamily="2" charset="-122"/>
              </a:rPr>
              <a:t>The Expert In Fire Testing</a:t>
            </a:r>
            <a:endParaRPr lang="zh-CN" altLang="en-US" sz="1000" dirty="0">
              <a:latin typeface="宋体" panose="02010600030101010101" pitchFamily="2" charset="-122"/>
              <a:ea typeface="宋体" panose="02010600030101010101" pitchFamily="2" charset="-122"/>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21615" y="808990"/>
            <a:ext cx="2991485" cy="368300"/>
          </a:xfrm>
          <a:prstGeom prst="rect">
            <a:avLst/>
          </a:prstGeom>
          <a:noFill/>
        </p:spPr>
        <p:txBody>
          <a:bodyPr wrap="square" rtlCol="0">
            <a:spAutoFit/>
          </a:bodyPr>
          <a:lstStyle/>
          <a:p>
            <a:r>
              <a:rPr lang="zh-CN" altLang="en-US" b="1" dirty="0">
                <a:latin typeface="Times New Roman" panose="02020603050405020304" pitchFamily="18" charset="0"/>
                <a:ea typeface="宋体" panose="02010600030101010101" pitchFamily="2" charset="-122"/>
                <a:cs typeface="Times New Roman" panose="02020603050405020304" pitchFamily="18" charset="0"/>
              </a:rPr>
              <a:t>Cone </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C</a:t>
            </a:r>
            <a:r>
              <a:rPr lang="zh-CN" altLang="en-US" b="1" dirty="0">
                <a:latin typeface="Times New Roman" panose="02020603050405020304" pitchFamily="18" charset="0"/>
                <a:ea typeface="宋体" panose="02010600030101010101" pitchFamily="2" charset="-122"/>
                <a:cs typeface="Times New Roman" panose="02020603050405020304" pitchFamily="18" charset="0"/>
              </a:rPr>
              <a:t>alorimeter</a:t>
            </a:r>
            <a:endParaRPr lang="zh-CN" altLang="en-US"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文本框 15"/>
          <p:cNvSpPr txBox="1"/>
          <p:nvPr/>
        </p:nvSpPr>
        <p:spPr>
          <a:xfrm>
            <a:off x="177800" y="1146810"/>
            <a:ext cx="6770370" cy="860425"/>
          </a:xfrm>
          <a:prstGeom prst="rect">
            <a:avLst/>
          </a:prstGeom>
          <a:noFill/>
        </p:spPr>
        <p:txBody>
          <a:bodyPr wrap="square" rtlCol="0">
            <a:spAutoFit/>
          </a:bodyPr>
          <a:lstStyle/>
          <a:p>
            <a:pPr fontAlgn="auto">
              <a:lnSpc>
                <a:spcPts val="1500"/>
              </a:lnSpc>
            </a:pPr>
            <a:r>
              <a:rPr lang="en-US" sz="1000" dirty="0">
                <a:latin typeface="宋体" panose="02010600030101010101" pitchFamily="2" charset="-122"/>
                <a:ea typeface="宋体" panose="02010600030101010101" pitchFamily="2" charset="-122"/>
                <a:cs typeface="MicrosoftYaHei"/>
              </a:rPr>
              <a:t>    </a:t>
            </a:r>
            <a:r>
              <a:rPr sz="900" dirty="0">
                <a:latin typeface="Times New Roman" panose="02020603050405020304" pitchFamily="18" charset="0"/>
                <a:ea typeface="宋体" panose="02010600030101010101" pitchFamily="2" charset="-122"/>
                <a:cs typeface="Times New Roman" panose="02020603050405020304" pitchFamily="18" charset="0"/>
              </a:rPr>
              <a:t>The cone calorimeter measures the heat release rate of materials on the principle of oxygen consumption. The principle of oxygen consumption is that a material burns with roughly the same amount of heat for each unit of oxygen consumed. When the sample is exposed to the heat source of the conical heater, the conical calorimeter can measure the heat release rate, smoke generation rate, ignition time, oxygen consumption, carbon monoxide, carbon dioxide generation and mass loss rate of the sample.</a:t>
            </a:r>
            <a:endParaRPr sz="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文本框 21"/>
          <p:cNvSpPr txBox="1"/>
          <p:nvPr/>
        </p:nvSpPr>
        <p:spPr>
          <a:xfrm flipH="1">
            <a:off x="163195" y="6675755"/>
            <a:ext cx="3334385" cy="3553460"/>
          </a:xfrm>
          <a:prstGeom prst="rect">
            <a:avLst/>
          </a:prstGeom>
          <a:noFill/>
        </p:spPr>
        <p:txBody>
          <a:bodyPr wrap="square">
            <a:spAutoFit/>
          </a:bodyPr>
          <a:lstStyle/>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a:t>
            </a:r>
            <a:r>
              <a:rPr lang="en-US" sz="1000" dirty="0">
                <a:latin typeface="Times New Roman" panose="02020603050405020304" pitchFamily="18" charset="0"/>
                <a:ea typeface="宋体" panose="02010600030101010101" pitchFamily="2" charset="-122"/>
                <a:cs typeface="Times New Roman" panose="02020603050405020304" pitchFamily="18" charset="0"/>
              </a:rPr>
              <a:t>chamber</a:t>
            </a:r>
            <a:r>
              <a:rPr altLang="zh-CN" sz="1000" dirty="0">
                <a:latin typeface="Times New Roman" panose="02020603050405020304" pitchFamily="18" charset="0"/>
                <a:ea typeface="宋体" panose="02010600030101010101" pitchFamily="2" charset="-122"/>
                <a:cs typeface="Times New Roman" panose="02020603050405020304" pitchFamily="18" charset="0"/>
              </a:rPr>
              <a:t> body adopts combined frame structure, independent gas analysis cabinet and combustion test platform to reduce the influence of fan vibration on test data and ensure the stability and reliability of test results.</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test bench area is installed with toughened glass observation window, used for observation and protection during the test, and explosion-proof steel net is installed at the bottom</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The test platform adopts marble work table, high flatness, heat insulation, and beautiful and generous</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rPr>
              <a:t>Stainless steel radiant cone shell, heat insulation material filled between inner and outer cover. The temperature of heating wire is measured by k-shaped thermocouple, and the cone heat is adjusted by power regulator and temperature measuring module, with a power of 5KW. The radiation cone is well made and has a longer life, providing 0~100KW/ square radiation.</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文本框 23"/>
          <p:cNvSpPr txBox="1"/>
          <p:nvPr/>
        </p:nvSpPr>
        <p:spPr>
          <a:xfrm>
            <a:off x="213995" y="2360295"/>
            <a:ext cx="3381375" cy="1630045"/>
          </a:xfrm>
          <a:prstGeom prst="rect">
            <a:avLst/>
          </a:prstGeom>
          <a:noFill/>
        </p:spPr>
        <p:txBody>
          <a:bodyPr wrap="square">
            <a:spAutoFit/>
          </a:bodyPr>
          <a:lstStyle/>
          <a:p>
            <a:pPr fontAlgn="auto">
              <a:lnSpc>
                <a:spcPts val="1500"/>
              </a:lnSpc>
            </a:pP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ISO 5660: Tests for reaction to fire - Heat release rate, smoke production rate and mass loss rate</a:t>
            </a:r>
            <a:endParaRPr lang="zh-CN" altLang="zh-CN" sz="9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ASTM E 1354: Standard Test Method for Heat and Visible Smoke Release Rate of Materials</a:t>
            </a:r>
            <a:endParaRPr lang="zh-CN" altLang="zh-CN" sz="9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BS 476 pt.15: Tests on building materials and structures: methods for testing the heat release rate of products</a:t>
            </a:r>
            <a:endParaRPr lang="zh-CN" altLang="zh-CN" sz="9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ts val="1500"/>
              </a:lnSpc>
            </a:pPr>
            <a:r>
              <a:rPr lang="zh-CN" altLang="zh-CN" sz="900" dirty="0">
                <a:latin typeface="Times New Roman" panose="02020603050405020304" pitchFamily="18" charset="0"/>
                <a:ea typeface="宋体" panose="02010600030101010101" pitchFamily="2" charset="-122"/>
                <a:cs typeface="Times New Roman" panose="02020603050405020304" pitchFamily="18" charset="0"/>
              </a:rPr>
              <a:t>GB/T 16172-2007: Experimental method for heat release rate of building materials</a:t>
            </a:r>
            <a:endParaRPr lang="zh-CN" altLang="zh-CN" sz="9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文本框 20"/>
          <p:cNvSpPr txBox="1"/>
          <p:nvPr/>
        </p:nvSpPr>
        <p:spPr>
          <a:xfrm>
            <a:off x="3613150" y="6664325"/>
            <a:ext cx="3633470" cy="3553460"/>
          </a:xfrm>
          <a:prstGeom prst="rect">
            <a:avLst/>
          </a:prstGeom>
          <a:noFill/>
        </p:spPr>
        <p:txBody>
          <a:bodyPr wrap="square">
            <a:spAutoFit/>
          </a:bodyPr>
          <a:lstStyle/>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Stainless steel test platform and sample box, can withstand radiant heat and sample burning high temperature, height adjustment device can be common sample and foaming sample test position adjustment</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standard calibration weights for weighing system calibration</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The sample was ignited with a high voltage pulse spark plug and the ignition voltage was 10KV</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Adopt brass calibrating burner, clip type installation mode, produce flame for calibrating hole plate coefficient C value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The calibration burner uses MFC to control the flow with a range of 10L/min, accuracy of ±1%F.S., linearity of ±0.5%F.S., and response time ≤2 SEC</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stainless steel smoke hood and exhaust pipe, meet the standard requirements</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Adopting multi-wing centrifugal fan, equipped with frequency converter, the wind speed and flow rate can be adjusted stably</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7" name="文本框 26"/>
          <p:cNvSpPr txBox="1"/>
          <p:nvPr/>
        </p:nvSpPr>
        <p:spPr>
          <a:xfrm>
            <a:off x="203200" y="3843655"/>
            <a:ext cx="3795395"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Product Parameter</a:t>
            </a:r>
            <a:endParaRPr lang="en-US" altLang="zh-CN" sz="1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192405" y="6540500"/>
            <a:ext cx="707961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232410" y="6194425"/>
            <a:ext cx="2481580" cy="321945"/>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Feature</a:t>
            </a:r>
            <a:endParaRPr lang="en-US" altLang="zh-CN" sz="1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0" name="文本框 39"/>
          <p:cNvSpPr txBox="1"/>
          <p:nvPr/>
        </p:nvSpPr>
        <p:spPr>
          <a:xfrm>
            <a:off x="5999683" y="10293657"/>
            <a:ext cx="1400301" cy="280035"/>
          </a:xfrm>
          <a:prstGeom prst="rect">
            <a:avLst/>
          </a:prstGeom>
          <a:noFill/>
        </p:spPr>
        <p:txBody>
          <a:bodyPr wrap="square" rtlCol="0">
            <a:spAutoFit/>
          </a:bodyPr>
          <a:lstStyle/>
          <a:p>
            <a:r>
              <a:rPr lang="en-US" altLang="zh-CN" sz="1230" b="1" dirty="0">
                <a:solidFill>
                  <a:srgbClr val="C00000"/>
                </a:solidFill>
              </a:rPr>
              <a:t>       400-086-0699</a:t>
            </a:r>
            <a:endParaRPr lang="zh-CN" altLang="en-US" sz="1230" b="1" dirty="0">
              <a:solidFill>
                <a:srgbClr val="C00000"/>
              </a:solidFill>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cxnSp>
        <p:nvCxnSpPr>
          <p:cNvPr id="3" name="直接连接符 2"/>
          <p:cNvCxnSpPr/>
          <p:nvPr/>
        </p:nvCxnSpPr>
        <p:spPr>
          <a:xfrm>
            <a:off x="233680" y="4475480"/>
            <a:ext cx="3110230"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146685" y="10075545"/>
            <a:ext cx="7253605" cy="497840"/>
            <a:chOff x="231" y="15867"/>
            <a:chExt cx="11423" cy="784"/>
          </a:xfrm>
        </p:grpSpPr>
        <p:sp>
          <p:nvSpPr>
            <p:cNvPr id="23" name="文本框 22"/>
            <p:cNvSpPr txBox="1"/>
            <p:nvPr/>
          </p:nvSpPr>
          <p:spPr>
            <a:xfrm>
              <a:off x="231" y="15867"/>
              <a:ext cx="5197" cy="696"/>
            </a:xfrm>
            <a:prstGeom prst="rect">
              <a:avLst/>
            </a:prstGeom>
            <a:noFill/>
          </p:spPr>
          <p:txBody>
            <a:bodyPr wrap="square" rtlCol="0">
              <a:spAutoFit/>
            </a:bodyPr>
            <a:lstStyle/>
            <a:p>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lstStyle/>
            <a:p>
              <a:r>
                <a:rPr lang="en-US" altLang="zh-CN" sz="1230" b="1" dirty="0">
                  <a:solidFill>
                    <a:srgbClr val="C00000"/>
                  </a:solidFill>
                </a:rPr>
                <a:t>     0516-83843888</a:t>
              </a:r>
              <a:endParaRPr lang="zh-CN" altLang="en-US" sz="1230" b="1" dirty="0">
                <a:solidFill>
                  <a:srgbClr val="C00000"/>
                </a:solidFill>
              </a:endParaRPr>
            </a:p>
          </p:txBody>
        </p:sp>
        <p:sp>
          <p:nvSpPr>
            <p:cNvPr id="41" name="文本框 40"/>
            <p:cNvSpPr txBox="1"/>
            <p:nvPr/>
          </p:nvSpPr>
          <p:spPr>
            <a:xfrm>
              <a:off x="8827" y="15867"/>
              <a:ext cx="2827" cy="398"/>
            </a:xfrm>
            <a:prstGeom prst="rect">
              <a:avLst/>
            </a:prstGeom>
            <a:noFill/>
          </p:spPr>
          <p:txBody>
            <a:bodyPr wrap="square" rtlCol="0">
              <a:spAutoFit/>
            </a:bodyPr>
            <a:lstStyle/>
            <a:p>
              <a:r>
                <a:rPr lang="en-US" altLang="zh-CN" sz="1050"/>
                <a:t>              </a:t>
              </a:r>
              <a:r>
                <a:rPr lang="en-US" altLang="zh-CN" sz="1000">
                  <a:latin typeface="+mn-ea"/>
                </a:rPr>
                <a:t>www.firemana.com</a:t>
              </a:r>
              <a:endParaRPr lang="zh-CN" altLang="en-US" sz="1000" dirty="0">
                <a:latin typeface="+mn-ea"/>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203200" y="2030730"/>
            <a:ext cx="3416935" cy="327025"/>
            <a:chOff x="339" y="5358"/>
            <a:chExt cx="5381" cy="515"/>
          </a:xfrm>
        </p:grpSpPr>
        <p:sp>
          <p:nvSpPr>
            <p:cNvPr id="26" name="文本框 25"/>
            <p:cNvSpPr txBox="1"/>
            <p:nvPr/>
          </p:nvSpPr>
          <p:spPr>
            <a:xfrm>
              <a:off x="366" y="5358"/>
              <a:ext cx="5354" cy="507"/>
            </a:xfrm>
            <a:prstGeom prst="rect">
              <a:avLst/>
            </a:prstGeom>
            <a:noFill/>
          </p:spPr>
          <p:txBody>
            <a:bodyPr wrap="square">
              <a:spAutoFit/>
            </a:bodyPr>
            <a:lstStyle/>
            <a:p>
              <a:pPr>
                <a:lnSpc>
                  <a:spcPts val="1800"/>
                </a:lnSpc>
              </a:pP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sym typeface="+mn-ea"/>
                </a:rPr>
                <a:t>Product Standard</a:t>
              </a:r>
              <a:r>
                <a:rPr lang="en-US" altLang="zh-CN" sz="1400" b="1" kern="100" dirty="0">
                  <a:latin typeface="Times New Roman" panose="02020603050405020304" pitchFamily="18" charset="0"/>
                  <a:ea typeface="宋体" panose="02010600030101010101" pitchFamily="2" charset="-122"/>
                  <a:cs typeface="Times New Roman" panose="02020603050405020304" pitchFamily="18" charset="0"/>
                </a:rPr>
                <a:t> </a:t>
              </a:r>
              <a:endParaRPr lang="zh-CN" altLang="en-US" sz="14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25" name="直接连接符 24"/>
            <p:cNvCxnSpPr/>
            <p:nvPr/>
          </p:nvCxnSpPr>
          <p:spPr>
            <a:xfrm>
              <a:off x="339" y="5873"/>
              <a:ext cx="5043"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047" y="5466"/>
              <a:ext cx="455" cy="277"/>
              <a:chOff x="3020" y="7941"/>
              <a:chExt cx="455" cy="277"/>
            </a:xfrm>
          </p:grpSpPr>
          <p:pic>
            <p:nvPicPr>
              <p:cNvPr id="37" name="图片 3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20" y="7941"/>
                <a:ext cx="277" cy="277"/>
              </a:xfrm>
              <a:prstGeom prst="rect">
                <a:avLst/>
              </a:prstGeom>
            </p:spPr>
          </p:pic>
          <p:pic>
            <p:nvPicPr>
              <p:cNvPr id="42" name="图片 4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8" y="7941"/>
                <a:ext cx="277" cy="277"/>
              </a:xfrm>
              <a:prstGeom prst="rect">
                <a:avLst/>
              </a:prstGeom>
            </p:spPr>
          </p:pic>
        </p:grpSp>
      </p:grpSp>
      <p:grpSp>
        <p:nvGrpSpPr>
          <p:cNvPr id="2" name="组合 1"/>
          <p:cNvGrpSpPr/>
          <p:nvPr/>
        </p:nvGrpSpPr>
        <p:grpSpPr>
          <a:xfrm>
            <a:off x="1798955" y="3916680"/>
            <a:ext cx="299085" cy="175260"/>
            <a:chOff x="1765" y="7941"/>
            <a:chExt cx="471" cy="276"/>
          </a:xfrm>
        </p:grpSpPr>
        <p:pic>
          <p:nvPicPr>
            <p:cNvPr id="10" name="图片 9"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17" name="图片 16"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grpSp>
        <p:nvGrpSpPr>
          <p:cNvPr id="18" name="组合 17"/>
          <p:cNvGrpSpPr/>
          <p:nvPr/>
        </p:nvGrpSpPr>
        <p:grpSpPr>
          <a:xfrm>
            <a:off x="1116965" y="6280150"/>
            <a:ext cx="299085" cy="175260"/>
            <a:chOff x="1765" y="7941"/>
            <a:chExt cx="471" cy="276"/>
          </a:xfrm>
        </p:grpSpPr>
        <p:pic>
          <p:nvPicPr>
            <p:cNvPr id="28" name="图片 27"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65" y="7941"/>
              <a:ext cx="277" cy="277"/>
            </a:xfrm>
            <a:prstGeom prst="rect">
              <a:avLst/>
            </a:prstGeom>
          </p:spPr>
        </p:pic>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0" y="7941"/>
              <a:ext cx="277" cy="277"/>
            </a:xfrm>
            <a:prstGeom prst="rect">
              <a:avLst/>
            </a:prstGeom>
          </p:spPr>
        </p:pic>
      </p:grpSp>
      <p:sp>
        <p:nvSpPr>
          <p:cNvPr id="13" name="文本框 12"/>
          <p:cNvSpPr txBox="1"/>
          <p:nvPr/>
        </p:nvSpPr>
        <p:spPr>
          <a:xfrm>
            <a:off x="192405" y="5489575"/>
            <a:ext cx="747395" cy="213995"/>
          </a:xfrm>
          <a:prstGeom prst="rect">
            <a:avLst/>
          </a:prstGeom>
          <a:noFill/>
        </p:spPr>
        <p:txBody>
          <a:bodyPr wrap="square" rtlCol="0">
            <a:spAutoFit/>
          </a:bodyPr>
          <a:p>
            <a:r>
              <a:rPr lang="en-US" sz="800" dirty="0">
                <a:latin typeface="Times New Roman" panose="02020603050405020304" pitchFamily="18" charset="0"/>
                <a:ea typeface="宋体" panose="02010600030101010101" pitchFamily="2" charset="-122"/>
                <a:cs typeface="Times New Roman" panose="02020603050405020304" pitchFamily="18" charset="0"/>
                <a:sym typeface="+mn-ea"/>
              </a:rPr>
              <a:t>Gas Source</a:t>
            </a:r>
            <a:endParaRPr lang="en-US" sz="8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cxnSp>
        <p:nvCxnSpPr>
          <p:cNvPr id="15" name="直接连接符 14"/>
          <p:cNvCxnSpPr/>
          <p:nvPr/>
        </p:nvCxnSpPr>
        <p:spPr>
          <a:xfrm>
            <a:off x="854710" y="5651500"/>
            <a:ext cx="2486025" cy="0"/>
          </a:xfrm>
          <a:prstGeom prst="line">
            <a:avLst/>
          </a:prstGeom>
          <a:ln w="2540">
            <a:solidFill>
              <a:srgbClr val="C9010C">
                <a:alpha val="95000"/>
              </a:srgbClr>
            </a:solidFill>
          </a:ln>
        </p:spPr>
        <p:style>
          <a:lnRef idx="1">
            <a:schemeClr val="accent1"/>
          </a:lnRef>
          <a:fillRef idx="0">
            <a:schemeClr val="accent1"/>
          </a:fillRef>
          <a:effectRef idx="0">
            <a:schemeClr val="accent1"/>
          </a:effectRef>
          <a:fontRef idx="minor">
            <a:schemeClr val="tx1"/>
          </a:fontRef>
        </p:style>
      </p:cxnSp>
      <p:pic>
        <p:nvPicPr>
          <p:cNvPr id="6" name="图片 5" descr="7007 锥形量热仪"/>
          <p:cNvPicPr>
            <a:picLocks noChangeAspect="1"/>
          </p:cNvPicPr>
          <p:nvPr/>
        </p:nvPicPr>
        <p:blipFill>
          <a:blip r:embed="rId4"/>
          <a:stretch>
            <a:fillRect/>
          </a:stretch>
        </p:blipFill>
        <p:spPr>
          <a:xfrm>
            <a:off x="2713990" y="1327785"/>
            <a:ext cx="8177530" cy="4673600"/>
          </a:xfrm>
          <a:prstGeom prst="rect">
            <a:avLst/>
          </a:prstGeom>
        </p:spPr>
      </p:pic>
      <p:sp>
        <p:nvSpPr>
          <p:cNvPr id="20" name="文本框 19"/>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4911444" y="443372"/>
            <a:ext cx="2817114" cy="245110"/>
          </a:xfrm>
          <a:prstGeom prst="rect">
            <a:avLst/>
          </a:prstGeom>
          <a:noFill/>
        </p:spPr>
        <p:txBody>
          <a:bodyPr wrap="square" rtlCol="0">
            <a:spAutoFit/>
          </a:bodyPr>
          <a:p>
            <a:pPr algn="l"/>
            <a:r>
              <a:rPr lang="en-US" altLang="zh-CN" sz="1000" dirty="0">
                <a:latin typeface="宋体" panose="02010600030101010101" pitchFamily="2" charset="-122"/>
                <a:ea typeface="宋体" panose="02010600030101010101" pitchFamily="2" charset="-122"/>
                <a:cs typeface="Calibri" panose="020F0502020204030204" charset="0"/>
              </a:rPr>
              <a:t>        </a:t>
            </a:r>
            <a:r>
              <a:rPr lang="en-US" altLang="zh-CN" sz="1000" b="1" dirty="0">
                <a:latin typeface="宋体" panose="02010600030101010101" pitchFamily="2" charset="-122"/>
                <a:ea typeface="宋体" panose="02010600030101010101" pitchFamily="2" charset="-122"/>
                <a:cs typeface="Calibri" panose="020F0502020204030204" charset="0"/>
              </a:rPr>
              <a:t>The Expert In Fire Testing</a:t>
            </a:r>
            <a:endParaRPr lang="zh-CN" altLang="en-US" sz="1000" dirty="0">
              <a:latin typeface="宋体" panose="02010600030101010101" pitchFamily="2" charset="-122"/>
              <a:ea typeface="宋体" panose="02010600030101010101" pitchFamily="2" charset="-122"/>
              <a:cs typeface="Calibri" panose="020F0502020204030204" charset="0"/>
            </a:endParaRPr>
          </a:p>
        </p:txBody>
      </p:sp>
      <p:cxnSp>
        <p:nvCxnSpPr>
          <p:cNvPr id="9" name="直接连接符 8"/>
          <p:cNvCxnSpPr/>
          <p:nvPr/>
        </p:nvCxnSpPr>
        <p:spPr>
          <a:xfrm>
            <a:off x="0" y="688340"/>
            <a:ext cx="7560945" cy="0"/>
          </a:xfrm>
          <a:prstGeom prst="line">
            <a:avLst/>
          </a:prstGeom>
          <a:ln w="57150">
            <a:solidFill>
              <a:srgbClr val="C9010C"/>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flipH="1">
            <a:off x="226695" y="1400175"/>
            <a:ext cx="3320415" cy="8362950"/>
          </a:xfrm>
          <a:prstGeom prst="rect">
            <a:avLst/>
          </a:prstGeom>
          <a:noFill/>
        </p:spPr>
        <p:txBody>
          <a:bodyPr wrap="square">
            <a:spAutoFit/>
          </a:bodyPr>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Thermothermopile heat flow meter and portable water cooling system allow real-time monitoring of cooling status on the panel. Automatic radiation cone heating power calibration is convenient and quick.</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indent="-171450" fontAlgn="auto">
              <a:lnSpc>
                <a:spcPts val="1500"/>
              </a:lnSpc>
              <a:buFont typeface="Wingdings" panose="05000000000000000000" charset="0"/>
              <a:buChar char="l"/>
            </a:pPr>
            <a:r>
              <a:rPr altLang="zh-CN" sz="1000" dirty="0">
                <a:latin typeface="Times New Roman" panose="02020603050405020304" pitchFamily="18" charset="0"/>
                <a:ea typeface="宋体" panose="02010600030101010101" pitchFamily="2" charset="-122"/>
                <a:cs typeface="Times New Roman" panose="02020603050405020304" pitchFamily="18" charset="0"/>
                <a:sym typeface="+mn-ea"/>
              </a:rPr>
              <a:t>Weighing device adopts Siemens weighing module, sensor range is 0-5000g, display precision is 0.01g</a:t>
            </a:r>
            <a:endParaRPr altLang="zh-CN" sz="1000" dirty="0">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standard filter for optical path system calibration</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Brass ring sampler is installed in the equipment sampling pipe to collect test smoke. The sampling hole is away from the wind speed flow direction to prevent the blockage of combustion dust</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The sampling probe is connected to the sampling pump through the PP hose to pump the sampling gas to the gas pretreatment system. The sampling pump pumping volume is 36L/Min, working pressure 7 Kg air pressure (0.7mpa) working vacuum degree -93.1kpa, flow rate (50Hz) 36L/Min.</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The gas pretreatment system includes filtration system, gas cooling system, gas dehumidification and drying system and gas regulation system.</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Equipped with a three-level filtration system, the first level of filtration is the cylinder coarse filtration system, used to filter the relatively large particles in the flue gas, prevent the blockage of pipes and joints, the filter can be replaced. The secondary filter adopts cup type protective filter to filter particles larger than 0.5μm in size. The filter element device can be replaced. The three-stage filter adopts membrane filter to filter particles larger than 0.2μm.</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The cooling system is condensed and dehydrated by condenser and peristaltic pump. The condenser has dual cooling, the stable dew point temperature is about 0.1℃, the outlet temperature is about 5℃. The outlet of peristaltic pump is equipped with condensate collecting box with built-in sponge.</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The dehumidification and drying system uses the air filter tube to place DRIERITE brand anhydrous calcium sulfate for dewatering treatment, and filters the gas moisture to be measured in the air pipe to ensure the drying of the gas entering the analyzer. Anhydrous calcium sulfate can change color after absorbing water, easy observation and easy replacement.</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30" name="直接连接符 29"/>
          <p:cNvCxnSpPr/>
          <p:nvPr/>
        </p:nvCxnSpPr>
        <p:spPr>
          <a:xfrm>
            <a:off x="226695" y="1268730"/>
            <a:ext cx="7078345" cy="0"/>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4510" y="10075545"/>
            <a:ext cx="1795145" cy="406400"/>
          </a:xfrm>
          <a:prstGeom prst="rect">
            <a:avLst/>
          </a:prstGeom>
          <a:noFill/>
        </p:spPr>
        <p:txBody>
          <a:bodyPr wrap="square" rtlCol="0">
            <a:spAutoFit/>
          </a:bodyPr>
          <a:p>
            <a:pPr algn="l"/>
            <a:r>
              <a:rPr lang="en-US" altLang="zh-CN" sz="1050"/>
              <a:t>              </a:t>
            </a:r>
            <a:r>
              <a:rPr lang="en-US" altLang="zh-CN" sz="1000">
                <a:latin typeface="+mn-ea"/>
              </a:rPr>
              <a:t>www.firemana.com</a:t>
            </a:r>
            <a:endParaRPr lang="zh-CN" altLang="en-US" sz="1000" dirty="0">
              <a:latin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213995" y="118745"/>
            <a:ext cx="1821815" cy="469900"/>
          </a:xfrm>
          <a:prstGeom prst="rect">
            <a:avLst/>
          </a:prstGeom>
        </p:spPr>
      </p:pic>
      <p:grpSp>
        <p:nvGrpSpPr>
          <p:cNvPr id="46" name="组合 45"/>
          <p:cNvGrpSpPr/>
          <p:nvPr/>
        </p:nvGrpSpPr>
        <p:grpSpPr>
          <a:xfrm>
            <a:off x="146685" y="10075545"/>
            <a:ext cx="7252970" cy="497840"/>
            <a:chOff x="231" y="15867"/>
            <a:chExt cx="11422" cy="784"/>
          </a:xfrm>
        </p:grpSpPr>
        <p:sp>
          <p:nvSpPr>
            <p:cNvPr id="23" name="文本框 22"/>
            <p:cNvSpPr txBox="1"/>
            <p:nvPr/>
          </p:nvSpPr>
          <p:spPr>
            <a:xfrm>
              <a:off x="231" y="15867"/>
              <a:ext cx="5197" cy="696"/>
            </a:xfrm>
            <a:prstGeom prst="rect">
              <a:avLst/>
            </a:prstGeom>
            <a:noFill/>
          </p:spPr>
          <p:txBody>
            <a:bodyPr wrap="square" rtlCol="0">
              <a:spAutoFit/>
            </a:bodyPr>
            <a:p>
              <a:pPr algn="l"/>
              <a:r>
                <a:rPr lang="zh-CN" altLang="en-US" sz="1050" b="1" dirty="0">
                  <a:latin typeface="Times New Roman" panose="02020603050405020304" pitchFamily="18" charset="0"/>
                  <a:ea typeface="宋体" panose="02010600030101010101" pitchFamily="2" charset="-122"/>
                  <a:cs typeface="Times New Roman" panose="02020603050405020304" pitchFamily="18" charset="0"/>
                  <a:sym typeface="+mn-ea"/>
                </a:rPr>
                <a:t>Jiangsu Firemana Safety Technology Co., LTD</a:t>
              </a:r>
              <a:endParaRPr lang="zh-CN" altLang="en-US" sz="1050" b="1" dirty="0">
                <a:latin typeface="Times New Roman" panose="02020603050405020304" pitchFamily="18" charset="0"/>
                <a:ea typeface="宋体" panose="02010600030101010101" pitchFamily="2" charset="-122"/>
                <a:cs typeface="Times New Roman" panose="02020603050405020304" pitchFamily="18" charset="0"/>
              </a:endParaRPr>
            </a:p>
            <a:p>
              <a:pPr algn="l"/>
              <a:endParaRPr lang="zh-CN" altLang="en-US" sz="1230" b="1" dirty="0">
                <a:latin typeface="宋体" panose="02010600030101010101" pitchFamily="2" charset="-122"/>
                <a:ea typeface="宋体" panose="02010600030101010101" pitchFamily="2" charset="-122"/>
              </a:endParaRPr>
            </a:p>
          </p:txBody>
        </p:sp>
        <p:sp>
          <p:nvSpPr>
            <p:cNvPr id="39" name="文本框 38"/>
            <p:cNvSpPr txBox="1"/>
            <p:nvPr/>
          </p:nvSpPr>
          <p:spPr>
            <a:xfrm>
              <a:off x="7582" y="16210"/>
              <a:ext cx="2246"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0516-83843888</a:t>
              </a:r>
              <a:endParaRPr lang="zh-CN" altLang="en-US" sz="1230" b="1" dirty="0">
                <a:solidFill>
                  <a:srgbClr val="C00000"/>
                </a:solidFill>
                <a:latin typeface="Calibri" panose="020F0502020204030204" charset="0"/>
                <a:cs typeface="Calibri" panose="020F0502020204030204" charset="0"/>
              </a:endParaRPr>
            </a:p>
          </p:txBody>
        </p:sp>
        <p:sp>
          <p:nvSpPr>
            <p:cNvPr id="40" name="文本框 39"/>
            <p:cNvSpPr txBox="1"/>
            <p:nvPr/>
          </p:nvSpPr>
          <p:spPr>
            <a:xfrm>
              <a:off x="9448" y="16210"/>
              <a:ext cx="2205" cy="441"/>
            </a:xfrm>
            <a:prstGeom prst="rect">
              <a:avLst/>
            </a:prstGeom>
            <a:noFill/>
          </p:spPr>
          <p:txBody>
            <a:bodyPr wrap="square" rtlCol="0">
              <a:spAutoFit/>
            </a:bodyPr>
            <a:p>
              <a:pPr algn="l"/>
              <a:r>
                <a:rPr lang="en-US" altLang="zh-CN" sz="1230" b="1" dirty="0">
                  <a:solidFill>
                    <a:srgbClr val="C00000"/>
                  </a:solidFill>
                  <a:latin typeface="Calibri" panose="020F0502020204030204" charset="0"/>
                  <a:cs typeface="Calibri" panose="020F0502020204030204" charset="0"/>
                </a:rPr>
                <a:t>       400-086-0699</a:t>
              </a:r>
              <a:endParaRPr lang="zh-CN" altLang="en-US" sz="1230" b="1" dirty="0">
                <a:solidFill>
                  <a:srgbClr val="C00000"/>
                </a:solidFill>
                <a:latin typeface="Calibri" panose="020F0502020204030204" charset="0"/>
                <a:cs typeface="Calibri" panose="020F0502020204030204" charset="0"/>
              </a:endParaRPr>
            </a:p>
          </p:txBody>
        </p:sp>
        <p:cxnSp>
          <p:nvCxnSpPr>
            <p:cNvPr id="35" name="直接连接符 34"/>
            <p:cNvCxnSpPr/>
            <p:nvPr/>
          </p:nvCxnSpPr>
          <p:spPr>
            <a:xfrm>
              <a:off x="231" y="16208"/>
              <a:ext cx="11238" cy="57"/>
            </a:xfrm>
            <a:prstGeom prst="line">
              <a:avLst/>
            </a:prstGeom>
            <a:ln w="9525">
              <a:solidFill>
                <a:srgbClr val="C9010C"/>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372110" y="946785"/>
            <a:ext cx="2481580" cy="553085"/>
            <a:chOff x="441" y="10524"/>
            <a:chExt cx="3908" cy="871"/>
          </a:xfrm>
        </p:grpSpPr>
        <p:sp>
          <p:nvSpPr>
            <p:cNvPr id="31" name="文本框 30"/>
            <p:cNvSpPr txBox="1"/>
            <p:nvPr/>
          </p:nvSpPr>
          <p:spPr>
            <a:xfrm>
              <a:off x="441" y="10524"/>
              <a:ext cx="3908" cy="871"/>
            </a:xfrm>
            <a:prstGeom prst="rect">
              <a:avLst/>
            </a:prstGeom>
            <a:noFill/>
          </p:spPr>
          <p:txBody>
            <a:bodyPr wrap="square">
              <a:spAutoFit/>
            </a:bodyPr>
            <a:p>
              <a:pPr algn="l">
                <a:lnSpc>
                  <a:spcPts val="1800"/>
                </a:lnSpc>
              </a:pPr>
              <a:r>
                <a:rPr lang="en-US" altLang="zh-CN" sz="1400" b="1" kern="100" dirty="0">
                  <a:effectLst/>
                  <a:latin typeface="Times New Roman" panose="02020603050405020304" pitchFamily="18" charset="0"/>
                  <a:ea typeface="宋体" panose="02010600030101010101" pitchFamily="2" charset="-122"/>
                  <a:cs typeface="Times New Roman" panose="02020603050405020304" pitchFamily="18" charset="0"/>
                  <a:sym typeface="+mn-ea"/>
                </a:rPr>
                <a:t>Continued Page</a:t>
              </a:r>
              <a:endParaRPr lang="en-US" altLang="zh-CN" sz="1400" b="1"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ts val="1800"/>
                </a:lnSpc>
              </a:pPr>
              <a:endParaRPr lang="zh-CN" altLang="en-US" sz="1400" b="1" kern="100" dirty="0">
                <a:solidFill>
                  <a:schemeClr val="tx1"/>
                </a:solidFill>
                <a:effectLst/>
                <a:latin typeface="宋体" panose="02010600030101010101" pitchFamily="2" charset="-122"/>
                <a:ea typeface="宋体" panose="02010600030101010101" pitchFamily="2" charset="-122"/>
                <a:cs typeface="Arial" panose="020B0604020202020204" pitchFamily="34" charset="0"/>
              </a:endParaRPr>
            </a:p>
          </p:txBody>
        </p:sp>
        <p:pic>
          <p:nvPicPr>
            <p:cNvPr id="29" name="图片 28"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88" y="10644"/>
              <a:ext cx="277" cy="277"/>
            </a:xfrm>
            <a:prstGeom prst="rect">
              <a:avLst/>
            </a:prstGeom>
          </p:spPr>
        </p:pic>
        <p:pic>
          <p:nvPicPr>
            <p:cNvPr id="32" name="图片 31" descr="32303230323035363b32303231313635393bbaecc9abcff2d3d2bcfdcdb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46" y="10644"/>
              <a:ext cx="277" cy="277"/>
            </a:xfrm>
            <a:prstGeom prst="rect">
              <a:avLst/>
            </a:prstGeom>
          </p:spPr>
        </p:pic>
      </p:grpSp>
      <p:sp>
        <p:nvSpPr>
          <p:cNvPr id="2" name="文本框 1"/>
          <p:cNvSpPr txBox="1"/>
          <p:nvPr/>
        </p:nvSpPr>
        <p:spPr>
          <a:xfrm flipH="1">
            <a:off x="3736340" y="1400175"/>
            <a:ext cx="3296920" cy="7593330"/>
          </a:xfrm>
          <a:prstGeom prst="rect">
            <a:avLst/>
          </a:prstGeom>
          <a:noFill/>
        </p:spPr>
        <p:txBody>
          <a:bodyPr wrap="square">
            <a:spAutoFit/>
          </a:bodyPr>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imported thermocouple to monitor the temperature in the exhaust pipe, the measurement accuracy is ±0.1℃</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Thermocouple and pipe sleeve connection, convenient disassembly and processing</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orifice plate differential pressure structure to measure wind pressure, pressure tube is located on both sides of orifice plate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imported differential pressure transmitter to convert pressure signal and output</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indent="-171450" fontAlgn="auto">
              <a:lnSpc>
                <a:spcPts val="1500"/>
              </a:lnSpc>
              <a:buFont typeface="Wingdings" panose="05000000000000000000" charset="0"/>
              <a:buChar char="l"/>
            </a:pPr>
            <a:r>
              <a:rPr sz="1000" dirty="0">
                <a:latin typeface="Times New Roman" panose="02020603050405020304" pitchFamily="18" charset="0"/>
                <a:ea typeface="宋体" panose="02010600030101010101" pitchFamily="2" charset="-122"/>
                <a:cs typeface="Times New Roman" panose="02020603050405020304" pitchFamily="18" charset="0"/>
                <a:sym typeface="+mn-ea"/>
              </a:rPr>
              <a:t>Equipped with imported laser transmitter and silicon light receiver for measuring the change of smoke concentration in the smoke tube</a:t>
            </a:r>
            <a:endParaRPr sz="10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Analysis/calibration switch unit: analyze the cabinet panel has sample gas inlet, standard gas inlet quick plug, and adopts high reliability ball valve, three-way switch valve, easy to field adjustment and maintenance.</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Fast bypass: It is equipped with Devere rotor flowmeter for sample gas bypass discharge. The flowmeter is mounted on a panel to ensure that the sample gas flow into the analyzer is 3.5L/Min.</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Pressure regulating device: the pressure regulating valve is used to adjust the pressure, and the pressure of the regulating valve can be adjusted from 0 to 0.4mpa.</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Professional HRR test gas analyzer, including O₂, CO₂:</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O₂ : paramagnetic sensor, range 0-25%, accuracy 0.02%, response time T90&amp;lt; 7s</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CO₂ : infrared sensor, range 0-10%, accuracy 1%F.s, response time T90&amp;lt; 8S</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Support analog output and Modbus RTU and other transmission modes</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Test data by conical calorimeter combustible materials in the fire combustion parameters have a variety of, including heat release rate (HRR), total release heat (THR), effective combustion heat (EHC), lighting time (TTI), mass loss rate (MLR), smoke generation rate (SPR), total smoke volume, CO₂/CO generation</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a:p>
            <a:pPr marL="171450" lvl="0" indent="-171450" algn="l" fontAlgn="auto">
              <a:lnSpc>
                <a:spcPts val="1500"/>
              </a:lnSpc>
              <a:buFont typeface="Wingdings" panose="05000000000000000000" charset="0"/>
              <a:buChar char="l"/>
            </a:pPr>
            <a:r>
              <a:rPr sz="1000" dirty="0">
                <a:effectLst/>
                <a:latin typeface="Times New Roman" panose="02020603050405020304" pitchFamily="18" charset="0"/>
                <a:ea typeface="宋体" panose="02010600030101010101" pitchFamily="2" charset="-122"/>
                <a:cs typeface="Times New Roman" panose="02020603050405020304" pitchFamily="18" charset="0"/>
              </a:rPr>
              <a:t>The built-in calibration system can calibrate the equipment according to various standards</a:t>
            </a:r>
            <a:endParaRPr sz="1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147320" y="10291445"/>
            <a:ext cx="2947670" cy="337185"/>
          </a:xfrm>
          <a:prstGeom prst="rect">
            <a:avLst/>
          </a:prstGeom>
          <a:noFill/>
        </p:spPr>
        <p:txBody>
          <a:bodyPr wrap="square" rtlCol="0">
            <a:spAutoFit/>
          </a:bodyPr>
          <a:p>
            <a:pPr algn="l"/>
            <a:r>
              <a:rPr sz="800" dirty="0">
                <a:latin typeface="Times New Roman" panose="02020603050405020304" pitchFamily="18" charset="0"/>
                <a:cs typeface="Times New Roman" panose="02020603050405020304" pitchFamily="18" charset="0"/>
              </a:rPr>
              <a:t>Add: D3 </a:t>
            </a:r>
            <a:r>
              <a:rPr lang="en-US" sz="800" dirty="0">
                <a:latin typeface="Times New Roman" panose="02020603050405020304" pitchFamily="18" charset="0"/>
                <a:cs typeface="Times New Roman" panose="02020603050405020304" pitchFamily="18" charset="0"/>
              </a:rPr>
              <a:t>Safe Valley Of  China</a:t>
            </a:r>
            <a:r>
              <a:rPr sz="800" dirty="0">
                <a:latin typeface="Times New Roman" panose="02020603050405020304" pitchFamily="18" charset="0"/>
                <a:cs typeface="Times New Roman" panose="02020603050405020304" pitchFamily="18" charset="0"/>
              </a:rPr>
              <a:t>, Tongshan District, Xuzhou City, Jiangsu Province,China</a:t>
            </a:r>
            <a:endParaRPr sz="800"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zYwNTRjMTk4NTE0ZDZlNzI2MmNiNzVjMzg5ZTIwZmE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7325</Words>
  <Application>WPS 演示</Application>
  <PresentationFormat>自定义</PresentationFormat>
  <Paragraphs>93</Paragraphs>
  <Slides>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vt:i4>
      </vt:variant>
    </vt:vector>
  </HeadingPairs>
  <TitlesOfParts>
    <vt:vector size="16" baseType="lpstr">
      <vt:lpstr>Arial</vt:lpstr>
      <vt:lpstr>宋体</vt:lpstr>
      <vt:lpstr>Wingdings</vt:lpstr>
      <vt:lpstr>Times New Roman</vt:lpstr>
      <vt:lpstr>MicrosoftYaHei</vt:lpstr>
      <vt:lpstr>Segoe Print</vt:lpstr>
      <vt:lpstr>Wingdings</vt:lpstr>
      <vt:lpstr>Calibri</vt:lpstr>
      <vt:lpstr>等线</vt:lpstr>
      <vt:lpstr>微软雅黑</vt:lpstr>
      <vt:lpstr>Calibri Light</vt:lpstr>
      <vt:lpstr>等线 Light</vt:lpstr>
      <vt:lpstr>Arial Unicode MS</vt:lpstr>
      <vt:lpstr>Office 主题​​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FEI</dc:creator>
  <cp:lastModifiedBy>Lee</cp:lastModifiedBy>
  <cp:revision>142</cp:revision>
  <dcterms:created xsi:type="dcterms:W3CDTF">2022-04-06T05:39:00Z</dcterms:created>
  <dcterms:modified xsi:type="dcterms:W3CDTF">2022-06-14T02:52:01Z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A3023A16EC2F49038F935DC7BC2AA928</vt:lpwstr>
  </property>
  <property fmtid="{D5CDD505-2E9C-101B-9397-08002B2CF9AE}" pid="3" name="KSOProductBuildVer">
    <vt:lpwstr>2052-11.1.0.11744</vt:lpwstr>
  </property>
</Properties>
</file>