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7" r:id="rId3"/>
    <p:sldId id="258"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229235" y="6480810"/>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250825" y="5932170"/>
            <a:ext cx="310896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249555" y="532701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5384165" cy="368300"/>
          </a:xfrm>
          <a:prstGeom prst="rect">
            <a:avLst/>
          </a:prstGeom>
          <a:noFill/>
        </p:spPr>
        <p:txBody>
          <a:bodyPr wrap="square" rtlCol="0">
            <a:spAutoFit/>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Building Material Ignitability Apparatus</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66370" y="1159510"/>
            <a:ext cx="7241540" cy="860425"/>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1000" dirty="0">
                <a:latin typeface="Times New Roman" panose="02020603050405020304" pitchFamily="18" charset="0"/>
                <a:ea typeface="宋体" panose="02010600030101010101" pitchFamily="2" charset="-122"/>
                <a:cs typeface="Times New Roman" panose="02020603050405020304" pitchFamily="18" charset="0"/>
              </a:rPr>
              <a:t>The test instrument uses Kleinbrenner principle in Germany, under the condition of no external radiation, with a small flame directly impact vertically placed samples to determine the flammability of building products. It conforms to GB/T8626, ISO11925 "Flammability test Method for Building Materials" and other standards, and is applicable to B, C, D, E, Bfl, Cfl, Dfl and Efl in GB8624 classification of combustion performance of building materials.</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66370" y="7738745"/>
            <a:ext cx="3420110" cy="201485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Steel structure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the inner wall of the combustion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is painted dark, so as to facilitate the observation of the combustion experiment process. At the bottom of the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there is a stainless steel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hole plate with a thickness of 50mm and an open volume of 25×25mm to provide stable airflow</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Two transparent acrylic observation Windows are installed on the front and side to facilitate the inspection of the combustion condition of the sample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185420" y="2717800"/>
            <a:ext cx="3380105" cy="1437640"/>
          </a:xfrm>
          <a:prstGeom prst="rect">
            <a:avLst/>
          </a:prstGeom>
          <a:noFill/>
        </p:spPr>
        <p:txBody>
          <a:bodyPr wrap="square">
            <a:spAutoFit/>
          </a:bodyPr>
          <a:lstStyle/>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EN ISO 11925-2: Test method for ignitability of building materials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DIN 53438 Classification of surface combustion test conditions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D</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IN</a:t>
            </a: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4102-1 German building materials classification test</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GB/T 8626 Test method for flammability of building materials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221615" y="2333625"/>
            <a:ext cx="339979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01720" y="7696200"/>
            <a:ext cx="3670300" cy="239966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burner is installed on the slideway and can be easily moved and positioned. It can be adjusted vertically and 45 degrees to meet the requirements of different test methods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flame scale, edge ignition locator and surface ignition locator for confirming fire position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Standard stainless steel U-shaped fixture for hard material testing</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Optional stainless steel melting shrinkage product test fixture, electric control, according to sample shrinkage status through the button box to control the fixture position, to meet the test requirements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199390" y="2654935"/>
            <a:ext cx="32023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21615" y="4970780"/>
            <a:ext cx="3795395" cy="321945"/>
          </a:xfrm>
          <a:prstGeom prst="rect">
            <a:avLst/>
          </a:prstGeom>
          <a:noFill/>
        </p:spPr>
        <p:txBody>
          <a:bodyPr wrap="square">
            <a:spAutoFit/>
          </a:bodyPr>
          <a:lstStyle/>
          <a:p>
            <a:pPr>
              <a:lnSpc>
                <a:spcPts val="1800"/>
              </a:lnSpc>
            </a:pP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a:off x="191770" y="7607300"/>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13995" y="7280275"/>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240030" y="5602605"/>
            <a:ext cx="312356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221615" y="5264785"/>
            <a:ext cx="3327400" cy="1565910"/>
            <a:chOff x="337" y="8931"/>
            <a:chExt cx="5240" cy="2466"/>
          </a:xfrm>
        </p:grpSpPr>
        <p:sp>
          <p:nvSpPr>
            <p:cNvPr id="19" name="文本框 18"/>
            <p:cNvSpPr txBox="1"/>
            <p:nvPr/>
          </p:nvSpPr>
          <p:spPr>
            <a:xfrm>
              <a:off x="355" y="8931"/>
              <a:ext cx="5222" cy="2466"/>
            </a:xfrm>
            <a:prstGeom prst="rect">
              <a:avLst/>
            </a:prstGeom>
            <a:noFill/>
          </p:spPr>
          <p:txBody>
            <a:bodyPr wrap="square" rtlCol="0">
              <a:spAutoFit/>
            </a:bodyPr>
            <a:lstStyle/>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sz="1000" dirty="0">
                  <a:latin typeface="Times New Roman" panose="02020603050405020304" pitchFamily="18" charset="0"/>
                  <a:ea typeface="宋体" panose="02010600030101010101" pitchFamily="2" charset="-122"/>
                  <a:cs typeface="Times New Roman" panose="02020603050405020304" pitchFamily="18" charset="0"/>
                </a:rPr>
                <a:t>PX07003</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a:t>
              </a:r>
              <a:r>
                <a:rPr altLang="zh-CN" sz="1000" dirty="0">
                  <a:latin typeface="Times New Roman" panose="02020603050405020304" pitchFamily="18" charset="0"/>
                  <a:ea typeface="宋体" panose="02010600030101010101" pitchFamily="2" charset="-122"/>
                  <a:cs typeface="Times New Roman" panose="02020603050405020304" pitchFamily="18" charset="0"/>
                </a:rPr>
                <a:t>1040(W)×610(D)×770(H)mm</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a:t>
              </a:r>
              <a:r>
                <a:rPr altLang="zh-CN" sz="1000" dirty="0">
                  <a:latin typeface="Times New Roman" panose="02020603050405020304" pitchFamily="18" charset="0"/>
                  <a:ea typeface="宋体" panose="02010600030101010101" pitchFamily="2" charset="-122"/>
                  <a:cs typeface="Times New Roman" panose="02020603050405020304" pitchFamily="18" charset="0"/>
                </a:rPr>
                <a:t>AC 220V, 50/60Hz, 5A</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Weight              APPR.</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4</a:t>
              </a:r>
              <a:r>
                <a:rPr altLang="zh-CN" sz="1000" dirty="0">
                  <a:latin typeface="Times New Roman" panose="02020603050405020304" pitchFamily="18" charset="0"/>
                  <a:ea typeface="宋体" panose="02010600030101010101" pitchFamily="2" charset="-122"/>
                  <a:cs typeface="Times New Roman" panose="02020603050405020304" pitchFamily="18" charset="0"/>
                </a:rPr>
                <a:t>0kg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Gas Source       </a:t>
              </a:r>
              <a:r>
                <a:rPr sz="1000" dirty="0">
                  <a:latin typeface="Times New Roman" panose="02020603050405020304" pitchFamily="18" charset="0"/>
                  <a:ea typeface="宋体" panose="02010600030101010101" pitchFamily="2" charset="-122"/>
                  <a:cs typeface="Times New Roman" panose="02020603050405020304" pitchFamily="18" charset="0"/>
                </a:rPr>
                <a:t>Commercial propane with purity above 98%</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9" name="直接连接符 78"/>
            <p:cNvCxnSpPr/>
            <p:nvPr/>
          </p:nvCxnSpPr>
          <p:spPr>
            <a:xfrm>
              <a:off x="337" y="10846"/>
              <a:ext cx="4954" cy="2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55" y="11282"/>
              <a:ext cx="4919"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735" y="9035"/>
              <a:ext cx="0" cy="2258"/>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76" y="10416"/>
              <a:ext cx="491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3" y="9966"/>
              <a:ext cx="491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3" y="9022"/>
              <a:ext cx="4936" cy="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398"/>
            </a:xfrm>
            <a:prstGeom prst="rect">
              <a:avLst/>
            </a:prstGeom>
            <a:noFill/>
          </p:spPr>
          <p:txBody>
            <a:bodyPr wrap="square" rtlCol="0">
              <a:spAutoFit/>
            </a:bodyPr>
            <a:lstStyle/>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907540" y="2416175"/>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2" name="组合 1"/>
          <p:cNvGrpSpPr/>
          <p:nvPr/>
        </p:nvGrpSpPr>
        <p:grpSpPr>
          <a:xfrm>
            <a:off x="1907540" y="5059680"/>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09345" y="7359015"/>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pic>
        <p:nvPicPr>
          <p:cNvPr id="8" name="图片 7" descr="PX07003建筑材料可燃性"/>
          <p:cNvPicPr>
            <a:picLocks noChangeAspect="1"/>
          </p:cNvPicPr>
          <p:nvPr/>
        </p:nvPicPr>
        <p:blipFill>
          <a:blip r:embed="rId4"/>
          <a:stretch>
            <a:fillRect/>
          </a:stretch>
        </p:blipFill>
        <p:spPr>
          <a:xfrm>
            <a:off x="1816735" y="1082040"/>
            <a:ext cx="8620125" cy="5182870"/>
          </a:xfrm>
          <a:prstGeom prst="rect">
            <a:avLst/>
          </a:prstGeom>
        </p:spPr>
      </p:pic>
      <p:sp>
        <p:nvSpPr>
          <p:cNvPr id="6" name="文本框 5"/>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179705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Introduction of industrial design concept of structure, appearance and interface design, integrated panel structure, easy to operate, friendly interface, ergonomic and operating habits, beautiful appearance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High pressure pulse automatic ignition, ignition stability and reliability, high security</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burner is made of brass, the diameter of gas outlet is 0.17±0.03mm, which can produce 20mm stable flame.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300"/>
              </a:lnSpc>
              <a:buFont typeface="Wingdings" panose="05000000000000000000" charset="0"/>
              <a:buChar char="l"/>
            </a:pPr>
            <a:endParaRPr altLang="zh-CN" sz="1000" dirty="0">
              <a:effectLst/>
              <a:latin typeface="宋体" panose="02010600030101010101" pitchFamily="2" charset="-122"/>
              <a:ea typeface="宋体" panose="02010600030101010101" pitchFamily="2" charset="-122"/>
              <a:cs typeface="MicrosoftYaHei"/>
            </a:endParaRPr>
          </a:p>
        </p:txBody>
      </p:sp>
      <p:sp>
        <p:nvSpPr>
          <p:cNvPr id="21" name="文本框 20"/>
          <p:cNvSpPr txBox="1"/>
          <p:nvPr/>
        </p:nvSpPr>
        <p:spPr>
          <a:xfrm>
            <a:off x="3636645" y="1357630"/>
            <a:ext cx="3668395" cy="1245235"/>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Programmable logic controller (PLC)+ touch screen control, can realize automatic control/detection/calculation/data storage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Test time and fire time can be set automatically with automatic timing function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Linear combustion rate (V) calculated by PLC, data displayed and saved by touch screen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2" name="文本框 1"/>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3154</Words>
  <Application>WPS 演示</Application>
  <PresentationFormat>自定义</PresentationFormat>
  <Paragraphs>66</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Times New Roman</vt:lpstr>
      <vt:lpstr>MicrosoftYaHei</vt:lpstr>
      <vt:lpstr>Segoe Print</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126</cp:revision>
  <dcterms:created xsi:type="dcterms:W3CDTF">2022-04-06T05:39:00Z</dcterms:created>
  <dcterms:modified xsi:type="dcterms:W3CDTF">2022-06-14T02:44:10Z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