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3"/>
    <p:sldId id="257" r:id="rId4"/>
  </p:sldIdLst>
  <p:sldSz cx="7559675" cy="10691495"/>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C6"/>
    <a:srgbClr val="003778"/>
    <a:srgbClr val="00375A"/>
    <a:srgbClr val="003764"/>
    <a:srgbClr val="003768"/>
    <a:srgbClr val="FF3737"/>
    <a:srgbClr val="FE525E"/>
    <a:srgbClr val="FF7A83"/>
    <a:srgbClr val="DBF2FA"/>
    <a:srgbClr val="C90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824" autoAdjust="0"/>
    <p:restoredTop sz="94479" autoAdjust="0"/>
  </p:normalViewPr>
  <p:slideViewPr>
    <p:cSldViewPr snapToGrid="0" snapToObjects="1">
      <p:cViewPr varScale="1">
        <p:scale>
          <a:sx n="46" d="100"/>
          <a:sy n="46" d="100"/>
        </p:scale>
        <p:origin x="34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7950" y="1143000"/>
            <a:ext cx="21821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50118"/>
            <a:ext cx="6426276" cy="3723022"/>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5041" y="5616713"/>
            <a:ext cx="5670244" cy="2581855"/>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345"/>
            <a:ext cx="1630195" cy="906248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73" y="569345"/>
            <a:ext cx="4796081" cy="90624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6024"/>
            <a:ext cx="6520780" cy="444831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835" y="7156423"/>
            <a:ext cx="6520780" cy="2339264"/>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73"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27415"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348"/>
            <a:ext cx="6520780" cy="206697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57" y="2621464"/>
            <a:ext cx="3198371"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57" y="3906202"/>
            <a:ext cx="3198371"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27415" y="2621464"/>
            <a:ext cx="3214123"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415" y="3906202"/>
            <a:ext cx="3214123"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4123" y="1539708"/>
            <a:ext cx="3827415" cy="759951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708"/>
            <a:ext cx="3827415" cy="759951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348"/>
            <a:ext cx="6520780" cy="206697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725"/>
            <a:ext cx="6520780" cy="678510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519773" y="9911556"/>
            <a:ext cx="1701073" cy="569345"/>
          </a:xfrm>
          <a:prstGeom prst="rect">
            <a:avLst/>
          </a:prstGeom>
        </p:spPr>
        <p:txBody>
          <a:bodyPr vert="horz" lIns="91440" tIns="45720" rIns="91440" bIns="45720" rtlCol="0" anchor="ctr"/>
          <a:lstStyle>
            <a:lvl1pPr algn="l">
              <a:defRPr sz="990">
                <a:solidFill>
                  <a:schemeClr val="tx1">
                    <a:tint val="75000"/>
                  </a:schemeClr>
                </a:solidFill>
              </a:defRPr>
            </a:lvl1p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3"/>
          </p:nvPr>
        </p:nvSpPr>
        <p:spPr>
          <a:xfrm>
            <a:off x="2504358" y="9911556"/>
            <a:ext cx="2551610" cy="56934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5339480" y="9911556"/>
            <a:ext cx="1701073" cy="569345"/>
          </a:xfrm>
          <a:prstGeom prst="rect">
            <a:avLst/>
          </a:prstGeom>
        </p:spPr>
        <p:txBody>
          <a:bodyPr vert="horz" lIns="91440" tIns="45720" rIns="91440" bIns="45720" rtlCol="0" anchor="ctr"/>
          <a:lstStyle>
            <a:lvl1pPr algn="r">
              <a:defRPr sz="990">
                <a:solidFill>
                  <a:schemeClr val="tx1">
                    <a:tint val="75000"/>
                  </a:schemeClr>
                </a:solidFill>
              </a:defRPr>
            </a:lvl1pPr>
          </a:lstStyle>
          <a:p>
            <a:fld id="{C728DA52-3649-BA4E-B021-D75B40B8A5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3.png"/><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文本框 89"/>
          <p:cNvSpPr txBox="1"/>
          <p:nvPr/>
        </p:nvSpPr>
        <p:spPr>
          <a:xfrm>
            <a:off x="229235" y="6623050"/>
            <a:ext cx="312991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88" name="文本框 87"/>
          <p:cNvSpPr txBox="1"/>
          <p:nvPr/>
        </p:nvSpPr>
        <p:spPr>
          <a:xfrm>
            <a:off x="250825" y="6074410"/>
            <a:ext cx="3108960"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87" name="文本框 86"/>
          <p:cNvSpPr txBox="1"/>
          <p:nvPr/>
        </p:nvSpPr>
        <p:spPr>
          <a:xfrm>
            <a:off x="249555" y="5469255"/>
            <a:ext cx="312991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7" name="文本框 6"/>
          <p:cNvSpPr txBox="1"/>
          <p:nvPr/>
        </p:nvSpPr>
        <p:spPr>
          <a:xfrm>
            <a:off x="5053049" y="408447"/>
            <a:ext cx="2817114" cy="245110"/>
          </a:xfrm>
          <a:prstGeom prst="rect">
            <a:avLst/>
          </a:prstGeom>
          <a:noFill/>
        </p:spPr>
        <p:txBody>
          <a:bodyPr wrap="square" rtlCol="0">
            <a:spAutoFit/>
          </a:bodyPr>
          <a:lstStyle/>
          <a:p>
            <a:r>
              <a:rPr lang="en-US" altLang="zh-CN" sz="1000" dirty="0">
                <a:latin typeface="宋体" panose="02010600030101010101" pitchFamily="2" charset="-122"/>
                <a:ea typeface="宋体" panose="02010600030101010101" pitchFamily="2" charset="-122"/>
              </a:rPr>
              <a:t>        </a:t>
            </a:r>
            <a:r>
              <a:rPr lang="en-US" altLang="zh-CN" sz="1000" b="1" dirty="0">
                <a:latin typeface="宋体" panose="02010600030101010101" pitchFamily="2" charset="-122"/>
                <a:ea typeface="宋体" panose="02010600030101010101" pitchFamily="2" charset="-122"/>
              </a:rPr>
              <a:t>The Expert In Fire Testing</a:t>
            </a:r>
            <a:endParaRPr lang="zh-CN" altLang="en-US" sz="1000" dirty="0">
              <a:latin typeface="宋体" panose="02010600030101010101" pitchFamily="2" charset="-122"/>
              <a:ea typeface="宋体" panose="02010600030101010101" pitchFamily="2" charset="-122"/>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221615" y="808990"/>
            <a:ext cx="6219825" cy="368300"/>
          </a:xfrm>
          <a:prstGeom prst="rect">
            <a:avLst/>
          </a:prstGeom>
          <a:noFill/>
        </p:spPr>
        <p:txBody>
          <a:bodyPr wrap="square" rtlCol="0">
            <a:spAutoFit/>
          </a:bodyPr>
          <a:lstStyle/>
          <a:p>
            <a:r>
              <a:rPr lang="en-US" altLang="zh-CN" b="1" dirty="0">
                <a:latin typeface="Times New Roman" panose="02020603050405020304" pitchFamily="18" charset="0"/>
                <a:ea typeface="宋体" panose="02010600030101010101" pitchFamily="2" charset="-122"/>
                <a:cs typeface="Times New Roman" panose="02020603050405020304" pitchFamily="18" charset="0"/>
              </a:rPr>
              <a:t>Textiles Vertical Burning Tester</a:t>
            </a:r>
            <a:endParaRPr lang="en-US" altLang="zh-CN"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177800" y="1250315"/>
            <a:ext cx="3838575" cy="1822450"/>
          </a:xfrm>
          <a:prstGeom prst="rect">
            <a:avLst/>
          </a:prstGeom>
          <a:noFill/>
        </p:spPr>
        <p:txBody>
          <a:bodyPr wrap="square" rtlCol="0">
            <a:spAutoFit/>
          </a:bodyPr>
          <a:lstStyle/>
          <a:p>
            <a:pPr fontAlgn="auto">
              <a:lnSpc>
                <a:spcPts val="1500"/>
              </a:lnSpc>
            </a:pPr>
            <a:r>
              <a:rPr lang="en-US" sz="1000" dirty="0">
                <a:latin typeface="宋体" panose="02010600030101010101" pitchFamily="2" charset="-122"/>
                <a:ea typeface="宋体" panose="02010600030101010101" pitchFamily="2" charset="-122"/>
                <a:cs typeface="MicrosoftYaHei"/>
              </a:rPr>
              <a:t>   </a:t>
            </a:r>
            <a:r>
              <a:rPr sz="1000" dirty="0">
                <a:latin typeface="Times New Roman" panose="02020603050405020304" pitchFamily="18" charset="0"/>
                <a:ea typeface="宋体" panose="02010600030101010101" pitchFamily="2" charset="-122"/>
                <a:cs typeface="Times New Roman" panose="02020603050405020304" pitchFamily="18" charset="0"/>
              </a:rPr>
              <a:t>The equipment is manufactured according to the standard test method of flame retardant properties of various flame retardant textiles, used for testing the tendency of continued burning, smouldering and carbonization of textiles. Suitable for flame retardant woven fabrics, knitted fabrics, coating products, laminated products and other flame retardant properties. The principle of the test is: the sample of a certain size will be placed in the specified burner lit, measured after the specified lighting time, the sample continued burning, smouldering time and damage length.</a:t>
            </a:r>
            <a:endParaRPr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 name="文本框 21"/>
          <p:cNvSpPr txBox="1"/>
          <p:nvPr/>
        </p:nvSpPr>
        <p:spPr>
          <a:xfrm flipH="1">
            <a:off x="249555" y="7735570"/>
            <a:ext cx="3334385" cy="2399665"/>
          </a:xfrm>
          <a:prstGeom prst="rect">
            <a:avLst/>
          </a:prstGeom>
          <a:noFill/>
        </p:spPr>
        <p:txBody>
          <a:bodyPr wrap="square">
            <a:spAutoFit/>
          </a:bodyPr>
          <a:lstStyle/>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Steel structure </a:t>
            </a:r>
            <a:r>
              <a:rPr lang="en-US" sz="1000" dirty="0">
                <a:latin typeface="Times New Roman" panose="02020603050405020304" pitchFamily="18" charset="0"/>
                <a:ea typeface="宋体" panose="02010600030101010101" pitchFamily="2" charset="-122"/>
                <a:cs typeface="Times New Roman" panose="02020603050405020304" pitchFamily="18" charset="0"/>
              </a:rPr>
              <a:t>chamber</a:t>
            </a:r>
            <a:r>
              <a:rPr altLang="zh-CN" sz="1000" dirty="0">
                <a:latin typeface="Times New Roman" panose="02020603050405020304" pitchFamily="18" charset="0"/>
                <a:ea typeface="宋体" panose="02010600030101010101" pitchFamily="2" charset="-122"/>
                <a:cs typeface="Times New Roman" panose="02020603050405020304" pitchFamily="18" charset="0"/>
              </a:rPr>
              <a:t>, </a:t>
            </a:r>
            <a:r>
              <a:rPr lang="en-US" sz="1000" dirty="0">
                <a:latin typeface="Times New Roman" panose="02020603050405020304" pitchFamily="18" charset="0"/>
                <a:ea typeface="宋体" panose="02010600030101010101" pitchFamily="2" charset="-122"/>
                <a:cs typeface="Times New Roman" panose="02020603050405020304" pitchFamily="18" charset="0"/>
              </a:rPr>
              <a:t>chamber</a:t>
            </a:r>
            <a:r>
              <a:rPr altLang="zh-CN" sz="1000" dirty="0">
                <a:latin typeface="Times New Roman" panose="02020603050405020304" pitchFamily="18" charset="0"/>
                <a:ea typeface="宋体" panose="02010600030101010101" pitchFamily="2" charset="-122"/>
                <a:cs typeface="Times New Roman" panose="02020603050405020304" pitchFamily="18" charset="0"/>
              </a:rPr>
              <a:t> size is 329mm*329mm*767mm, </a:t>
            </a:r>
            <a:r>
              <a:rPr lang="en-US" sz="1000" dirty="0">
                <a:latin typeface="Times New Roman" panose="02020603050405020304" pitchFamily="18" charset="0"/>
                <a:ea typeface="宋体" panose="02010600030101010101" pitchFamily="2" charset="-122"/>
                <a:cs typeface="Times New Roman" panose="02020603050405020304" pitchFamily="18" charset="0"/>
              </a:rPr>
              <a:t>chamber</a:t>
            </a:r>
            <a:r>
              <a:rPr altLang="zh-CN" sz="1000" dirty="0">
                <a:latin typeface="Times New Roman" panose="02020603050405020304" pitchFamily="18" charset="0"/>
                <a:ea typeface="宋体" panose="02010600030101010101" pitchFamily="2" charset="-122"/>
                <a:cs typeface="Times New Roman" panose="02020603050405020304" pitchFamily="18" charset="0"/>
              </a:rPr>
              <a:t> two sides and the top of the layout of 12.5mm air inlet holes and smoke holes.</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A large observation window is installed on the front of the box body, and the inner wall of the box is painted in dark color to facilitate the observation of the combustion condition of the sample.</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Introduction of industrial design concept of structure, appearance and interface design, integrated panel structure, easy to operate, friendly interface, ergonomic and operating habits, beautiful appearance</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 name="文本框 23"/>
          <p:cNvSpPr txBox="1"/>
          <p:nvPr/>
        </p:nvSpPr>
        <p:spPr>
          <a:xfrm>
            <a:off x="177800" y="3565525"/>
            <a:ext cx="3380105" cy="1245235"/>
          </a:xfrm>
          <a:prstGeom prst="rect">
            <a:avLst/>
          </a:prstGeom>
          <a:noFill/>
        </p:spPr>
        <p:txBody>
          <a:bodyPr wrap="square">
            <a:spAutoFit/>
          </a:bodyPr>
          <a:lstStyle/>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CFR 1615/1616 Children's Pajamas</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CA TB117 Flame retardant standard for upholstered Furniture fabrics and fillings</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GB/T 5455 Vertical combustion test</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GB/T 5725 Safety net 6.1.6 Flame retardant test</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ASTM D6413 Vertical combustion method</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6" name="文本框 25"/>
          <p:cNvSpPr txBox="1"/>
          <p:nvPr/>
        </p:nvSpPr>
        <p:spPr>
          <a:xfrm>
            <a:off x="213995" y="3181350"/>
            <a:ext cx="3399790"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rPr>
              <a:t>Product Standard</a:t>
            </a:r>
            <a:r>
              <a:rPr lang="en-US" altLang="zh-CN" sz="1400" b="1" kern="100" dirty="0">
                <a:latin typeface="宋体" panose="02010600030101010101" pitchFamily="2" charset="-122"/>
                <a:ea typeface="宋体" panose="02010600030101010101" pitchFamily="2" charset="-122"/>
                <a:cs typeface="Arial" panose="020B0604020202020204" pitchFamily="34" charset="0"/>
              </a:rPr>
              <a:t> </a:t>
            </a:r>
            <a:endParaRPr lang="zh-CN" altLang="en-US" sz="1400" kern="100" dirty="0">
              <a:solidFill>
                <a:srgbClr val="FF0000"/>
              </a:solidFill>
              <a:latin typeface="宋体" panose="02010600030101010101" pitchFamily="2" charset="-122"/>
              <a:ea typeface="宋体" panose="02010600030101010101" pitchFamily="2" charset="-122"/>
              <a:cs typeface="Arial" panose="020B0604020202020204" pitchFamily="34" charset="0"/>
            </a:endParaRPr>
          </a:p>
        </p:txBody>
      </p:sp>
      <p:sp>
        <p:nvSpPr>
          <p:cNvPr id="21" name="文本框 20"/>
          <p:cNvSpPr txBox="1"/>
          <p:nvPr/>
        </p:nvSpPr>
        <p:spPr>
          <a:xfrm>
            <a:off x="3609340" y="7709535"/>
            <a:ext cx="3668395" cy="2399665"/>
          </a:xfrm>
          <a:prstGeom prst="rect">
            <a:avLst/>
          </a:prstGeom>
          <a:noFill/>
        </p:spPr>
        <p:txBody>
          <a:bodyPr wrap="square">
            <a:spAutoFit/>
          </a:bodyPr>
          <a:lstStyle/>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High pressure pulse automatic ignition, ignition stability and reliability, high security</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stainless steel fixture, link structure is easy to clip and take out the sample, positioning needle fixed sample installation stability</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imported precise rotor flowmeter to control gas flow</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brand quantity pressure gauge and pressure regulating valve to adjust the gas pressure, equipped with solenoid valve to control the gas on and off, to ensure the safety of equipment.</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25" name="直接连接符 24"/>
          <p:cNvCxnSpPr/>
          <p:nvPr/>
        </p:nvCxnSpPr>
        <p:spPr>
          <a:xfrm>
            <a:off x="203835" y="3508375"/>
            <a:ext cx="320230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221615" y="5113020"/>
            <a:ext cx="3795395" cy="321945"/>
          </a:xfrm>
          <a:prstGeom prst="rect">
            <a:avLst/>
          </a:prstGeom>
          <a:noFill/>
        </p:spPr>
        <p:txBody>
          <a:bodyPr wrap="square">
            <a:spAutoFit/>
          </a:bodyPr>
          <a:lstStyle/>
          <a:p>
            <a:pPr>
              <a:lnSpc>
                <a:spcPts val="1800"/>
              </a:lnSpc>
            </a:pPr>
            <a:r>
              <a:rPr lang="zh-CN" altLang="zh-CN" sz="1400" b="1" kern="100" dirty="0">
                <a:latin typeface="Times New Roman" panose="02020603050405020304" pitchFamily="18" charset="0"/>
                <a:ea typeface="宋体" panose="02010600030101010101" pitchFamily="2" charset="-122"/>
                <a:cs typeface="Times New Roman" panose="02020603050405020304" pitchFamily="18" charset="0"/>
              </a:rPr>
              <a:t>Product Parameters</a:t>
            </a:r>
            <a:endParaRPr lang="zh-CN" altLang="zh-CN" sz="1400" b="1" kern="100" dirty="0">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30" name="直接连接符 29"/>
          <p:cNvCxnSpPr/>
          <p:nvPr/>
        </p:nvCxnSpPr>
        <p:spPr>
          <a:xfrm>
            <a:off x="199390" y="7620635"/>
            <a:ext cx="707961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221615" y="7293610"/>
            <a:ext cx="2481580" cy="321945"/>
          </a:xfrm>
          <a:prstGeom prst="rect">
            <a:avLst/>
          </a:prstGeom>
          <a:noFill/>
        </p:spPr>
        <p:txBody>
          <a:bodyPr wrap="square">
            <a:spAutoFit/>
          </a:bodyPr>
          <a:lstStyle/>
          <a:p>
            <a:pPr>
              <a:lnSpc>
                <a:spcPts val="1800"/>
              </a:lnSpc>
            </a:pPr>
            <a:r>
              <a:rPr lang="en-US" altLang="zh-CN" sz="1400" b="1" kern="100" dirty="0">
                <a:latin typeface="宋体" panose="02010600030101010101" pitchFamily="2" charset="-122"/>
                <a:ea typeface="宋体" panose="02010600030101010101" pitchFamily="2" charset="-122"/>
                <a:cs typeface="Arial" panose="020B0604020202020204" pitchFamily="34" charset="0"/>
                <a:sym typeface="+mn-ea"/>
              </a:rPr>
              <a:t>Features</a:t>
            </a:r>
            <a:endParaRPr lang="en-US" altLang="zh-CN" sz="1400" b="1" kern="100" dirty="0">
              <a:solidFill>
                <a:srgbClr val="FF0000"/>
              </a:solidFill>
              <a:latin typeface="宋体" panose="02010600030101010101" pitchFamily="2" charset="-122"/>
              <a:ea typeface="宋体" panose="02010600030101010101" pitchFamily="2" charset="-122"/>
              <a:cs typeface="Arial" panose="020B0604020202020204" pitchFamily="34" charset="0"/>
            </a:endParaRPr>
          </a:p>
        </p:txBody>
      </p:sp>
      <p:sp>
        <p:nvSpPr>
          <p:cNvPr id="40" name="文本框 39"/>
          <p:cNvSpPr txBox="1"/>
          <p:nvPr/>
        </p:nvSpPr>
        <p:spPr>
          <a:xfrm>
            <a:off x="5999683" y="10293657"/>
            <a:ext cx="1400301" cy="280035"/>
          </a:xfrm>
          <a:prstGeom prst="rect">
            <a:avLst/>
          </a:prstGeom>
          <a:noFill/>
        </p:spPr>
        <p:txBody>
          <a:bodyPr wrap="square" rtlCol="0">
            <a:spAutoFit/>
          </a:bodyPr>
          <a:lstStyle/>
          <a:p>
            <a:r>
              <a:rPr lang="en-US" altLang="zh-CN" sz="1230" b="1" dirty="0">
                <a:solidFill>
                  <a:srgbClr val="C00000"/>
                </a:solidFill>
              </a:rPr>
              <a:t>       400-086-0699</a:t>
            </a:r>
            <a:endParaRPr lang="zh-CN" altLang="en-US" sz="1230" b="1" dirty="0">
              <a:solidFill>
                <a:srgbClr val="C00000"/>
              </a:solidFill>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cxnSp>
        <p:nvCxnSpPr>
          <p:cNvPr id="3" name="直接连接符 2"/>
          <p:cNvCxnSpPr/>
          <p:nvPr/>
        </p:nvCxnSpPr>
        <p:spPr>
          <a:xfrm>
            <a:off x="240030" y="5744845"/>
            <a:ext cx="312356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grpSp>
        <p:nvGrpSpPr>
          <p:cNvPr id="33" name="组合 32"/>
          <p:cNvGrpSpPr/>
          <p:nvPr/>
        </p:nvGrpSpPr>
        <p:grpSpPr>
          <a:xfrm>
            <a:off x="233045" y="5407025"/>
            <a:ext cx="3322955" cy="1565910"/>
            <a:chOff x="355" y="8931"/>
            <a:chExt cx="5233" cy="2466"/>
          </a:xfrm>
        </p:grpSpPr>
        <p:sp>
          <p:nvSpPr>
            <p:cNvPr id="19" name="文本框 18"/>
            <p:cNvSpPr txBox="1"/>
            <p:nvPr/>
          </p:nvSpPr>
          <p:spPr>
            <a:xfrm>
              <a:off x="366" y="8931"/>
              <a:ext cx="5222" cy="2466"/>
            </a:xfrm>
            <a:prstGeom prst="rect">
              <a:avLst/>
            </a:prstGeom>
            <a:noFill/>
          </p:spPr>
          <p:txBody>
            <a:bodyPr wrap="square" rtlCol="0">
              <a:spAutoFit/>
            </a:bodyPr>
            <a:lstStyle/>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Model                </a:t>
              </a:r>
              <a:r>
                <a:rPr altLang="zh-CN" sz="1000" dirty="0">
                  <a:latin typeface="Times New Roman" panose="02020603050405020304" pitchFamily="18" charset="0"/>
                  <a:ea typeface="宋体" panose="02010600030101010101" pitchFamily="2" charset="-122"/>
                  <a:cs typeface="Times New Roman" panose="02020603050405020304" pitchFamily="18" charset="0"/>
                </a:rPr>
                <a:t>PX04007</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altLang="zh-CN" sz="1000" dirty="0">
                  <a:latin typeface="Times New Roman" panose="02020603050405020304" pitchFamily="18" charset="0"/>
                  <a:ea typeface="宋体" panose="02010600030101010101" pitchFamily="2" charset="-122"/>
                  <a:cs typeface="Times New Roman" panose="02020603050405020304" pitchFamily="18" charset="0"/>
                </a:rPr>
                <a:t>Dimension </a:t>
              </a:r>
              <a:r>
                <a:rPr lang="en-US" sz="1000" dirty="0">
                  <a:latin typeface="Times New Roman" panose="02020603050405020304" pitchFamily="18" charset="0"/>
                  <a:ea typeface="宋体" panose="02010600030101010101" pitchFamily="2" charset="-122"/>
                  <a:cs typeface="Times New Roman" panose="02020603050405020304" pitchFamily="18" charset="0"/>
                </a:rPr>
                <a:t>        </a:t>
              </a:r>
              <a:r>
                <a:rPr altLang="zh-CN" sz="1000" dirty="0">
                  <a:latin typeface="Times New Roman" panose="02020603050405020304" pitchFamily="18" charset="0"/>
                  <a:ea typeface="宋体" panose="02010600030101010101" pitchFamily="2" charset="-122"/>
                  <a:cs typeface="Times New Roman" panose="02020603050405020304" pitchFamily="18" charset="0"/>
                </a:rPr>
                <a:t>580(W)×410(D)×860(H)mm</a:t>
              </a:r>
              <a:r>
                <a:rPr altLang="zh-CN" sz="1000" dirty="0">
                  <a:latin typeface="Times New Roman" panose="02020603050405020304" pitchFamily="18" charset="0"/>
                  <a:ea typeface="宋体" panose="02010600030101010101" pitchFamily="2" charset="-122"/>
                  <a:cs typeface="Times New Roman" panose="02020603050405020304" pitchFamily="18" charset="0"/>
                </a:rPr>
                <a:t>     </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altLang="zh-CN" sz="1000" dirty="0">
                  <a:latin typeface="Times New Roman" panose="02020603050405020304" pitchFamily="18" charset="0"/>
                  <a:ea typeface="宋体" panose="02010600030101010101" pitchFamily="2" charset="-122"/>
                  <a:cs typeface="Times New Roman" panose="02020603050405020304" pitchFamily="18" charset="0"/>
                </a:rPr>
                <a:t>Power Supply</a:t>
              </a:r>
              <a:r>
                <a:rPr lang="en-US" sz="1000" dirty="0">
                  <a:latin typeface="Times New Roman" panose="02020603050405020304" pitchFamily="18" charset="0"/>
                  <a:ea typeface="宋体" panose="02010600030101010101" pitchFamily="2" charset="-122"/>
                  <a:cs typeface="Times New Roman" panose="02020603050405020304" pitchFamily="18" charset="0"/>
                </a:rPr>
                <a:t>    </a:t>
              </a:r>
              <a:r>
                <a:rPr altLang="zh-CN" sz="1000" dirty="0">
                  <a:latin typeface="Times New Roman" panose="02020603050405020304" pitchFamily="18" charset="0"/>
                  <a:ea typeface="宋体" panose="02010600030101010101" pitchFamily="2" charset="-122"/>
                  <a:cs typeface="Times New Roman" panose="02020603050405020304" pitchFamily="18" charset="0"/>
                </a:rPr>
                <a:t>AC 220V,2A</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Weight               APPR.</a:t>
              </a:r>
              <a:r>
                <a:rPr altLang="zh-CN" sz="1000" dirty="0">
                  <a:latin typeface="Times New Roman" panose="02020603050405020304" pitchFamily="18" charset="0"/>
                  <a:ea typeface="宋体" panose="02010600030101010101" pitchFamily="2" charset="-122"/>
                  <a:cs typeface="Times New Roman" panose="02020603050405020304" pitchFamily="18" charset="0"/>
                </a:rPr>
                <a:t> </a:t>
              </a:r>
              <a:r>
                <a:rPr lang="en-US" sz="1000" dirty="0">
                  <a:latin typeface="Times New Roman" panose="02020603050405020304" pitchFamily="18" charset="0"/>
                  <a:ea typeface="宋体" panose="02010600030101010101" pitchFamily="2" charset="-122"/>
                  <a:cs typeface="Times New Roman" panose="02020603050405020304" pitchFamily="18" charset="0"/>
                </a:rPr>
                <a:t>4</a:t>
              </a:r>
              <a:r>
                <a:rPr altLang="zh-CN" sz="1000" dirty="0">
                  <a:latin typeface="Times New Roman" panose="02020603050405020304" pitchFamily="18" charset="0"/>
                  <a:ea typeface="宋体" panose="02010600030101010101" pitchFamily="2" charset="-122"/>
                  <a:cs typeface="Times New Roman" panose="02020603050405020304" pitchFamily="18" charset="0"/>
                </a:rPr>
                <a:t>0kg</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Gas Source        </a:t>
              </a:r>
              <a:r>
                <a:rPr sz="1000" dirty="0">
                  <a:latin typeface="Times New Roman" panose="02020603050405020304" pitchFamily="18" charset="0"/>
                  <a:ea typeface="宋体" panose="02010600030101010101" pitchFamily="2" charset="-122"/>
                  <a:cs typeface="Times New Roman" panose="02020603050405020304" pitchFamily="18" charset="0"/>
                </a:rPr>
                <a:t>Industrial propane or butane</a:t>
              </a:r>
              <a:endParaRPr sz="1000" dirty="0">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79" name="直接连接符 78"/>
            <p:cNvCxnSpPr/>
            <p:nvPr/>
          </p:nvCxnSpPr>
          <p:spPr>
            <a:xfrm>
              <a:off x="372" y="10866"/>
              <a:ext cx="4919"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355" y="11282"/>
              <a:ext cx="4919"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1760" y="9035"/>
              <a:ext cx="0" cy="2258"/>
            </a:xfrm>
            <a:prstGeom prst="line">
              <a:avLst/>
            </a:prstGeom>
            <a:ln w="3810">
              <a:solidFill>
                <a:srgbClr val="C9010C">
                  <a:alpha val="50000"/>
                </a:srgb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376" y="10416"/>
              <a:ext cx="4919"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383" y="9966"/>
              <a:ext cx="4919"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383" y="9022"/>
              <a:ext cx="4936" cy="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2" name="组合 31"/>
          <p:cNvGrpSpPr/>
          <p:nvPr/>
        </p:nvGrpSpPr>
        <p:grpSpPr>
          <a:xfrm>
            <a:off x="146685" y="10075545"/>
            <a:ext cx="7253605" cy="497840"/>
            <a:chOff x="231" y="15867"/>
            <a:chExt cx="11423" cy="784"/>
          </a:xfrm>
        </p:grpSpPr>
        <p:sp>
          <p:nvSpPr>
            <p:cNvPr id="23" name="文本框 22"/>
            <p:cNvSpPr txBox="1"/>
            <p:nvPr/>
          </p:nvSpPr>
          <p:spPr>
            <a:xfrm>
              <a:off x="231" y="15867"/>
              <a:ext cx="5197" cy="398"/>
            </a:xfrm>
            <a:prstGeom prst="rect">
              <a:avLst/>
            </a:prstGeom>
            <a:noFill/>
          </p:spPr>
          <p:txBody>
            <a:bodyPr wrap="square" rtlCol="0">
              <a:spAutoFit/>
            </a:bodyPr>
            <a:lstStyle/>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lstStyle/>
            <a:p>
              <a:r>
                <a:rPr lang="en-US" altLang="zh-CN" sz="1230" b="1" dirty="0">
                  <a:solidFill>
                    <a:srgbClr val="C00000"/>
                  </a:solidFill>
                </a:rPr>
                <a:t>     0516-83843888</a:t>
              </a:r>
              <a:endParaRPr lang="zh-CN" altLang="en-US" sz="1230" b="1" dirty="0">
                <a:solidFill>
                  <a:srgbClr val="C00000"/>
                </a:solidFill>
              </a:endParaRPr>
            </a:p>
          </p:txBody>
        </p:sp>
        <p:sp>
          <p:nvSpPr>
            <p:cNvPr id="41" name="文本框 40"/>
            <p:cNvSpPr txBox="1"/>
            <p:nvPr/>
          </p:nvSpPr>
          <p:spPr>
            <a:xfrm>
              <a:off x="8827" y="15867"/>
              <a:ext cx="2827" cy="398"/>
            </a:xfrm>
            <a:prstGeom prst="rect">
              <a:avLst/>
            </a:prstGeom>
            <a:noFill/>
          </p:spPr>
          <p:txBody>
            <a:bodyPr wrap="square" rtlCol="0">
              <a:spAutoFit/>
            </a:bodyPr>
            <a:lstStyle/>
            <a:p>
              <a:r>
                <a:rPr lang="en-US" altLang="zh-CN" sz="1050"/>
                <a:t>              </a:t>
              </a:r>
              <a:r>
                <a:rPr lang="en-US" altLang="zh-CN" sz="1000">
                  <a:latin typeface="+mn-ea"/>
                </a:rPr>
                <a:t>www.firemana.com</a:t>
              </a:r>
              <a:endParaRPr lang="zh-CN" altLang="en-US" sz="1000" dirty="0">
                <a:latin typeface="+mn-ea"/>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2052955" y="3270250"/>
            <a:ext cx="299085" cy="175260"/>
            <a:chOff x="1765" y="7941"/>
            <a:chExt cx="471" cy="276"/>
          </a:xfrm>
        </p:grpSpPr>
        <p:pic>
          <p:nvPicPr>
            <p:cNvPr id="37" name="图片 3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42" name="图片 4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grpSp>
        <p:nvGrpSpPr>
          <p:cNvPr id="2" name="组合 1"/>
          <p:cNvGrpSpPr/>
          <p:nvPr/>
        </p:nvGrpSpPr>
        <p:grpSpPr>
          <a:xfrm>
            <a:off x="2052955" y="5189855"/>
            <a:ext cx="299085" cy="175260"/>
            <a:chOff x="1765" y="7941"/>
            <a:chExt cx="471" cy="276"/>
          </a:xfrm>
        </p:grpSpPr>
        <p:pic>
          <p:nvPicPr>
            <p:cNvPr id="10" name="图片 9"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17" name="图片 1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grpSp>
        <p:nvGrpSpPr>
          <p:cNvPr id="18" name="组合 17"/>
          <p:cNvGrpSpPr/>
          <p:nvPr/>
        </p:nvGrpSpPr>
        <p:grpSpPr>
          <a:xfrm>
            <a:off x="1116965" y="7372350"/>
            <a:ext cx="299085" cy="175260"/>
            <a:chOff x="1765" y="7941"/>
            <a:chExt cx="471" cy="276"/>
          </a:xfrm>
        </p:grpSpPr>
        <p:pic>
          <p:nvPicPr>
            <p:cNvPr id="28" name="图片 27"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pic>
        <p:nvPicPr>
          <p:cNvPr id="6" name="图片 5" descr="4007 右侧"/>
          <p:cNvPicPr>
            <a:picLocks noChangeAspect="1"/>
          </p:cNvPicPr>
          <p:nvPr/>
        </p:nvPicPr>
        <p:blipFill>
          <a:blip r:embed="rId4"/>
          <a:stretch>
            <a:fillRect/>
          </a:stretch>
        </p:blipFill>
        <p:spPr>
          <a:xfrm>
            <a:off x="3841115" y="1931670"/>
            <a:ext cx="3719830" cy="4580255"/>
          </a:xfrm>
          <a:prstGeom prst="rect">
            <a:avLst/>
          </a:prstGeom>
        </p:spPr>
      </p:pic>
      <p:sp>
        <p:nvSpPr>
          <p:cNvPr id="8" name="文本框 7"/>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226695" y="1400175"/>
            <a:ext cx="3334385" cy="860425"/>
          </a:xfrm>
          <a:prstGeom prst="rect">
            <a:avLst/>
          </a:prstGeom>
          <a:noFill/>
        </p:spPr>
        <p:txBody>
          <a:bodyPr wrap="square">
            <a:spAutoFit/>
          </a:bodyPr>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American HUMBOLDT Tyrell fire source, inner diameter of 11±0.3mm, ASTM D5025 standard</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burner is installed on the slide seat and can be sent to the test fire position and back through the electric cylinder.</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21" name="文本框 20"/>
          <p:cNvSpPr txBox="1"/>
          <p:nvPr/>
        </p:nvSpPr>
        <p:spPr>
          <a:xfrm>
            <a:off x="3636645" y="1357630"/>
            <a:ext cx="3668395" cy="1437640"/>
          </a:xfrm>
          <a:prstGeom prst="rect">
            <a:avLst/>
          </a:prstGeom>
          <a:noFill/>
        </p:spPr>
        <p:txBody>
          <a:bodyPr wrap="square">
            <a:spAutoFit/>
          </a:bodyPr>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Programmable logic controller (PLC)+ touch screen control, can realize automatic control/detection/calculation/data storage</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Test time, fire time can be set by oneself, with continuous combustion + smouldering + absorbent cotton lighting automatic timing function</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Equip with weights, steel rulers and other measuring tools required by the experiment</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30" name="直接连接符 29"/>
          <p:cNvCxnSpPr/>
          <p:nvPr/>
        </p:nvCxnSpPr>
        <p:spPr>
          <a:xfrm>
            <a:off x="226695" y="1268730"/>
            <a:ext cx="707834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398"/>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rPr>
                <a:t>Jiangsu Firemana Safety Technology Co., LTD</a:t>
              </a:r>
              <a:endParaRPr lang="zh-CN" altLang="en-US" sz="105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72110" y="946785"/>
            <a:ext cx="2481580" cy="321945"/>
            <a:chOff x="441" y="10524"/>
            <a:chExt cx="3908" cy="507"/>
          </a:xfrm>
        </p:grpSpPr>
        <p:sp>
          <p:nvSpPr>
            <p:cNvPr id="31" name="文本框 30"/>
            <p:cNvSpPr txBox="1"/>
            <p:nvPr/>
          </p:nvSpPr>
          <p:spPr>
            <a:xfrm>
              <a:off x="441" y="10524"/>
              <a:ext cx="3908" cy="507"/>
            </a:xfrm>
            <a:prstGeom prst="rect">
              <a:avLst/>
            </a:prstGeom>
            <a:noFill/>
          </p:spPr>
          <p:txBody>
            <a:bodyPr wrap="square">
              <a:spAutoFit/>
            </a:bodyPr>
            <a:p>
              <a:pPr algn="l">
                <a:lnSpc>
                  <a:spcPts val="1800"/>
                </a:lnSpc>
              </a:pPr>
              <a:r>
                <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Continued Page</a:t>
              </a:r>
              <a:endPar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99" y="10652"/>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60" y="10644"/>
              <a:ext cx="277" cy="277"/>
            </a:xfrm>
            <a:prstGeom prst="rect">
              <a:avLst/>
            </a:prstGeom>
          </p:spPr>
        </p:pic>
      </p:grpSp>
      <p:sp>
        <p:nvSpPr>
          <p:cNvPr id="2" name="文本框 1"/>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MzYwNTRjMTk4NTE0ZDZlNzI2MmNiNzVjMzg5ZTIwZm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3151</Words>
  <Application>WPS 演示</Application>
  <PresentationFormat>自定义</PresentationFormat>
  <Paragraphs>66</Paragraphs>
  <Slides>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vt:i4>
      </vt:variant>
    </vt:vector>
  </HeadingPairs>
  <TitlesOfParts>
    <vt:vector size="16" baseType="lpstr">
      <vt:lpstr>Arial</vt:lpstr>
      <vt:lpstr>宋体</vt:lpstr>
      <vt:lpstr>Wingdings</vt:lpstr>
      <vt:lpstr>Times New Roman</vt:lpstr>
      <vt:lpstr>MicrosoftYaHei</vt:lpstr>
      <vt:lpstr>Segoe Print</vt:lpstr>
      <vt:lpstr>Wingdings</vt:lpstr>
      <vt:lpstr>Calibri</vt:lpstr>
      <vt:lpstr>等线</vt:lpstr>
      <vt:lpstr>微软雅黑</vt:lpstr>
      <vt:lpstr>Calibri Light</vt:lpstr>
      <vt:lpstr>等线 Light</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 FEI</dc:creator>
  <cp:lastModifiedBy>Lee</cp:lastModifiedBy>
  <cp:revision>119</cp:revision>
  <dcterms:created xsi:type="dcterms:W3CDTF">2022-04-06T05:39:00Z</dcterms:created>
  <dcterms:modified xsi:type="dcterms:W3CDTF">2022-06-14T02:32:07Z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A3023A16EC2F49038F935DC7BC2AA928</vt:lpwstr>
  </property>
  <property fmtid="{D5CDD505-2E9C-101B-9397-08002B2CF9AE}" pid="3" name="KSOProductBuildVer">
    <vt:lpwstr>2052-11.1.0.11744</vt:lpwstr>
  </property>
</Properties>
</file>