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3"/>
    <p:sldId id="257" r:id="rId4"/>
  </p:sldIdLst>
  <p:sldSz cx="7559675" cy="10691495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C6"/>
    <a:srgbClr val="003778"/>
    <a:srgbClr val="00375A"/>
    <a:srgbClr val="003764"/>
    <a:srgbClr val="003768"/>
    <a:srgbClr val="FF3737"/>
    <a:srgbClr val="FE525E"/>
    <a:srgbClr val="FF7A83"/>
    <a:srgbClr val="DBF2FA"/>
    <a:srgbClr val="C90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824" autoAdjust="0"/>
    <p:restoredTop sz="94479" autoAdjust="0"/>
  </p:normalViewPr>
  <p:slideViewPr>
    <p:cSldViewPr snapToGrid="0" snapToObjects="1">
      <p:cViewPr varScale="1">
        <p:scale>
          <a:sx n="46" d="100"/>
          <a:sy n="46" d="100"/>
        </p:scale>
        <p:origin x="3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0" y="1143000"/>
            <a:ext cx="2182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24" y="1750118"/>
            <a:ext cx="6426276" cy="372302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041" y="5616713"/>
            <a:ext cx="5670244" cy="2581855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0358" y="569345"/>
            <a:ext cx="1630195" cy="90624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73" y="569345"/>
            <a:ext cx="4796081" cy="90624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35" y="2666024"/>
            <a:ext cx="6520780" cy="444831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35" y="7156423"/>
            <a:ext cx="6520780" cy="233926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73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415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569348"/>
            <a:ext cx="6520780" cy="206697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57" y="2621464"/>
            <a:ext cx="3198371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57" y="3906202"/>
            <a:ext cx="3198371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415" y="2621464"/>
            <a:ext cx="3214123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415" y="3906202"/>
            <a:ext cx="3214123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123" y="1539708"/>
            <a:ext cx="3827415" cy="759951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123" y="1539708"/>
            <a:ext cx="3827415" cy="759951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73" y="569348"/>
            <a:ext cx="6520780" cy="2066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73" y="2846725"/>
            <a:ext cx="6520780" cy="6785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73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358" y="9911556"/>
            <a:ext cx="2551610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480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image" Target="../media/image1.sv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sv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文本框 89"/>
          <p:cNvSpPr txBox="1"/>
          <p:nvPr/>
        </p:nvSpPr>
        <p:spPr>
          <a:xfrm>
            <a:off x="262890" y="6623050"/>
            <a:ext cx="3120390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88" name="文本框 87"/>
          <p:cNvSpPr txBox="1"/>
          <p:nvPr/>
        </p:nvSpPr>
        <p:spPr>
          <a:xfrm>
            <a:off x="254635" y="6074410"/>
            <a:ext cx="312864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87" name="文本框 86"/>
          <p:cNvSpPr txBox="1"/>
          <p:nvPr/>
        </p:nvSpPr>
        <p:spPr>
          <a:xfrm>
            <a:off x="253365" y="5469255"/>
            <a:ext cx="312991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7" name="文本框 6"/>
          <p:cNvSpPr txBox="1"/>
          <p:nvPr/>
        </p:nvSpPr>
        <p:spPr>
          <a:xfrm>
            <a:off x="5053049" y="408447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21615" y="808990"/>
            <a:ext cx="7059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Combustion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alorific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alue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est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er F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or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uilding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aterials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7800" y="1250315"/>
            <a:ext cx="3337560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1500"/>
              </a:lnSpc>
            </a:pPr>
            <a:r>
              <a:rPr lang="en-US" sz="1000" dirty="0">
                <a:latin typeface="宋体" panose="02010600030101010101" pitchFamily="2" charset="-122"/>
                <a:ea typeface="宋体" panose="02010600030101010101" pitchFamily="2" charset="-122"/>
                <a:cs typeface="MicrosoftYaHei"/>
              </a:rPr>
              <a:t>  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equipment meets the main technical indicators and requirements stipulated in GB/T 14402-2007, and is suitable for measuring the calorific value of combustion of materials in constant heat capacity oxygen bomb calorimeter. Mainly used for flame retardant grade A evaluation of building materials.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 flipH="1">
            <a:off x="177800" y="7886700"/>
            <a:ext cx="3420110" cy="1822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revolutionary representative of calorimeter structure design, the 360-degree full coverage structure of water in the inner cylinder, completely solves the problem of poor long-term stability of the traditional calorimeter (patented technology).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time of standard method is less than 9 minutes, which is one time higher than the efficiency of traditional calorimeter.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7800" y="3565525"/>
            <a:ext cx="3380105" cy="860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GB/T 14402-2007 Flammability of building materials and products -- Determination of the calorific value of combustion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Iso1716-2010 Reaction of building products to flame test. Determination of heat of combustion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13995" y="3181350"/>
            <a:ext cx="339979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Product Standard</a:t>
            </a:r>
            <a:r>
              <a:rPr lang="en-US" altLang="zh-CN" sz="1400" b="1" kern="100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zh-CN" altLang="en-US" sz="1400" kern="1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76345" y="7844155"/>
            <a:ext cx="3505200" cy="1630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Equipped with independent cold water station, with high precision temperature control device, to ensure that the temperature control error of the outer bucket is ±0.005℃.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Adapt to the requirements of high strength test, can work continuously.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Using laser ignition technology, stable ignition success rate, improve measurement accuracy, easy to operate (patented technology). No ignition wire, no cotton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03835" y="3508375"/>
            <a:ext cx="320230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5425" y="5113020"/>
            <a:ext cx="379539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Product Parameter</a:t>
            </a:r>
            <a:endParaRPr lang="en-US" altLang="zh-CN" sz="1400" b="1" kern="1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en-US" altLang="zh-CN" sz="1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03200" y="7755255"/>
            <a:ext cx="707961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225425" y="7428230"/>
            <a:ext cx="248158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Feature</a:t>
            </a:r>
            <a:endParaRPr lang="en-US" altLang="zh-CN" sz="1400" b="1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99683" y="10293657"/>
            <a:ext cx="1400301" cy="280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30" b="1" dirty="0">
                <a:solidFill>
                  <a:srgbClr val="C00000"/>
                </a:solidFill>
              </a:rPr>
              <a:t>       400-086-0699</a:t>
            </a:r>
            <a:endParaRPr lang="zh-CN" altLang="en-US" sz="1230" b="1" dirty="0">
              <a:solidFill>
                <a:srgbClr val="C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250190" y="5744845"/>
            <a:ext cx="313309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262890" y="6623050"/>
            <a:ext cx="312039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259715" y="6899910"/>
            <a:ext cx="312356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1120775" y="5473065"/>
            <a:ext cx="0" cy="1433830"/>
          </a:xfrm>
          <a:prstGeom prst="line">
            <a:avLst/>
          </a:prstGeom>
          <a:ln w="3810">
            <a:solidFill>
              <a:srgbClr val="C9010C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250190" y="6350000"/>
            <a:ext cx="313309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53365" y="6074410"/>
            <a:ext cx="312991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54635" y="5464810"/>
            <a:ext cx="3128645" cy="8255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/>
          <p:cNvGrpSpPr/>
          <p:nvPr/>
        </p:nvGrpSpPr>
        <p:grpSpPr>
          <a:xfrm>
            <a:off x="146685" y="10075545"/>
            <a:ext cx="7253605" cy="497840"/>
            <a:chOff x="231" y="15867"/>
            <a:chExt cx="11423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sz="123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30" b="1" dirty="0">
                  <a:solidFill>
                    <a:srgbClr val="C00000"/>
                  </a:solidFill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827" y="15867"/>
              <a:ext cx="282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/>
                <a:t>              </a:t>
              </a:r>
              <a:r>
                <a:rPr lang="en-US" altLang="zh-CN" sz="1000">
                  <a:latin typeface="+mn-ea"/>
                </a:rPr>
                <a:t>www.firemana.com</a:t>
              </a:r>
              <a:endParaRPr lang="zh-CN" altLang="en-US" sz="1000" dirty="0">
                <a:latin typeface="+mn-ea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1675765" y="3270250"/>
            <a:ext cx="299085" cy="175260"/>
            <a:chOff x="1765" y="7941"/>
            <a:chExt cx="471" cy="276"/>
          </a:xfrm>
        </p:grpSpPr>
        <p:pic>
          <p:nvPicPr>
            <p:cNvPr id="37" name="图片 36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42" name="图片 41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1851660" y="5183505"/>
            <a:ext cx="299085" cy="175260"/>
            <a:chOff x="1765" y="7941"/>
            <a:chExt cx="471" cy="276"/>
          </a:xfrm>
        </p:grpSpPr>
        <p:pic>
          <p:nvPicPr>
            <p:cNvPr id="10" name="图片 9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17" name="图片 16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1120775" y="7506970"/>
            <a:ext cx="299085" cy="175260"/>
            <a:chOff x="1765" y="7941"/>
            <a:chExt cx="471" cy="276"/>
          </a:xfrm>
        </p:grpSpPr>
        <p:pic>
          <p:nvPicPr>
            <p:cNvPr id="28" name="图片 27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pic>
        <p:nvPicPr>
          <p:cNvPr id="6" name="图片 5" descr="700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9680" y="2658745"/>
            <a:ext cx="3610610" cy="326898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43840" y="5407025"/>
            <a:ext cx="3315970" cy="1565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23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Model               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PX0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004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23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Dimension        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650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L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×390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×390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23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Power Supply   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AC220V，50Hz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23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Weight             APPR.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0kg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23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Gas Source       Oxygen</a:t>
            </a:r>
            <a:endParaRPr lang="en-US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4911444" y="443372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 flipH="1">
            <a:off x="226695" y="1400175"/>
            <a:ext cx="3388995" cy="124523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With automatic oxygenation function, oxygenation automatic timing, automatic stop.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With safety protection device, when the oxygen pressure exceeds 3.2mpa, it will automatically deflate and return to the safe pressure.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lvl="0" indent="-171450" algn="l" fontAlgn="auto">
              <a:lnSpc>
                <a:spcPts val="1500"/>
              </a:lnSpc>
              <a:buFont typeface="Wingdings" panose="05000000000000000000" charset="0"/>
              <a:buChar char="l"/>
            </a:pPr>
            <a:endParaRPr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26695" y="1268730"/>
            <a:ext cx="707834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5604510" y="10075545"/>
            <a:ext cx="179514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50"/>
              <a:t>              </a:t>
            </a:r>
            <a:r>
              <a:rPr lang="en-US" altLang="zh-CN" sz="1000">
                <a:latin typeface="+mn-ea"/>
              </a:rPr>
              <a:t>www.firemana.com</a:t>
            </a:r>
            <a:endParaRPr lang="zh-CN" altLang="en-US" sz="1000" dirty="0">
              <a:latin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146685" y="10075545"/>
            <a:ext cx="7252970" cy="497840"/>
            <a:chOff x="231" y="15867"/>
            <a:chExt cx="11422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l"/>
              <a:endParaRPr lang="zh-CN" altLang="en-US" sz="123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9448" y="16210"/>
              <a:ext cx="2205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  400-086-0699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372110" y="946785"/>
            <a:ext cx="2481580" cy="553085"/>
            <a:chOff x="441" y="10524"/>
            <a:chExt cx="3908" cy="871"/>
          </a:xfrm>
        </p:grpSpPr>
        <p:sp>
          <p:nvSpPr>
            <p:cNvPr id="31" name="文本框 30"/>
            <p:cNvSpPr txBox="1"/>
            <p:nvPr/>
          </p:nvSpPr>
          <p:spPr>
            <a:xfrm>
              <a:off x="441" y="10524"/>
              <a:ext cx="3908" cy="8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algn="l">
                <a:lnSpc>
                  <a:spcPts val="1800"/>
                </a:lnSpc>
              </a:pPr>
              <a:r>
                <a:rPr lang="en-US" altLang="zh-CN" sz="1400" b="1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Continued Page</a:t>
              </a:r>
              <a:endParaRPr lang="en-US" altLang="zh-CN" sz="1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l">
                <a:lnSpc>
                  <a:spcPts val="1800"/>
                </a:lnSpc>
              </a:pPr>
              <a:endParaRPr lang="zh-CN" altLang="en-US" sz="1400" b="1" kern="1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46" y="10640"/>
              <a:ext cx="277" cy="277"/>
            </a:xfrm>
            <a:prstGeom prst="rect">
              <a:avLst/>
            </a:prstGeom>
          </p:spPr>
        </p:pic>
        <p:pic>
          <p:nvPicPr>
            <p:cNvPr id="32" name="图片 31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84" y="10640"/>
              <a:ext cx="277" cy="277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wNTRjMTk4NTE0ZDZlNzI2MmNiNzVjMzg5ZTIwZmE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2213</Words>
  <Application>WPS 演示</Application>
  <PresentationFormat>自定义</PresentationFormat>
  <Paragraphs>61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宋体</vt:lpstr>
      <vt:lpstr>Wingdings</vt:lpstr>
      <vt:lpstr>MicrosoftYaHei</vt:lpstr>
      <vt:lpstr>Segoe Print</vt:lpstr>
      <vt:lpstr>Wingdings</vt:lpstr>
      <vt:lpstr>Times New Roman</vt:lpstr>
      <vt:lpstr>Calibri</vt:lpstr>
      <vt:lpstr>等线</vt:lpstr>
      <vt:lpstr>微软雅黑</vt:lpstr>
      <vt:lpstr>Calibri Light</vt:lpstr>
      <vt:lpstr>等线 Light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SHANG FEI</dc:creator>
  <cp:lastModifiedBy>Lee</cp:lastModifiedBy>
  <cp:revision>123</cp:revision>
  <dcterms:created xsi:type="dcterms:W3CDTF">2022-04-06T05:39:00Z</dcterms:created>
  <dcterms:modified xsi:type="dcterms:W3CDTF">2022-06-13T03:22:29Z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A3023A16EC2F49038F935DC7BC2AA928</vt:lpwstr>
  </property>
  <property fmtid="{D5CDD505-2E9C-101B-9397-08002B2CF9AE}" pid="3" name="KSOProductBuildVer">
    <vt:lpwstr>2052-11.1.0.11744</vt:lpwstr>
  </property>
</Properties>
</file>