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handoutMasterIdLst>
    <p:handoutMasterId r:id="rId7"/>
  </p:handoutMasterIdLst>
  <p:sldIdLst>
    <p:sldId id="257" r:id="rId3"/>
    <p:sldId id="258" r:id="rId4"/>
    <p:sldId id="259" r:id="rId6"/>
  </p:sldIdLst>
  <p:sldSz cx="7559675" cy="10691495"/>
  <p:notesSz cx="6858000" cy="91440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 name="图片 27" descr="微信图片_20220614105446"/>
          <p:cNvPicPr>
            <a:picLocks noChangeAspect="1"/>
          </p:cNvPicPr>
          <p:nvPr/>
        </p:nvPicPr>
        <p:blipFill>
          <a:blip r:embed="rId1"/>
          <a:stretch>
            <a:fillRect/>
          </a:stretch>
        </p:blipFill>
        <p:spPr>
          <a:xfrm>
            <a:off x="1598295" y="1852930"/>
            <a:ext cx="4146550" cy="2303780"/>
          </a:xfrm>
          <a:prstGeom prst="rect">
            <a:avLst/>
          </a:prstGeom>
        </p:spPr>
      </p:pic>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46685" y="812800"/>
            <a:ext cx="6958330" cy="368300"/>
          </a:xfrm>
          <a:prstGeom prst="rect">
            <a:avLst/>
          </a:prstGeom>
          <a:noFill/>
        </p:spPr>
        <p:txBody>
          <a:bodyPr wrap="square" rtlCol="0">
            <a:spAutoFit/>
          </a:bodyPr>
          <a:p>
            <a:pPr algn="l"/>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Building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M</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aterials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M</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onomer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roduct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ombustion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est</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er</a:t>
            </a:r>
            <a:endParaRPr lang="en-US" altLang="zh-CN" sz="18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46685" y="1130935"/>
            <a:ext cx="7240270" cy="860425"/>
          </a:xfrm>
          <a:prstGeom prst="rect">
            <a:avLst/>
          </a:prstGeom>
          <a:noFill/>
        </p:spPr>
        <p:txBody>
          <a:bodyPr wrap="square" rtlCol="0">
            <a:spAutoFit/>
          </a:bodyPr>
          <a:p>
            <a:pPr algn="l" fontAlgn="auto">
              <a:lnSpc>
                <a:spcPts val="1500"/>
              </a:lnSpc>
            </a:pPr>
            <a:r>
              <a:rPr lang="en-US" sz="1000" dirty="0">
                <a:effectLst/>
                <a:latin typeface="宋体" panose="02010600030101010101" pitchFamily="2" charset="-122"/>
                <a:ea typeface="宋体" panose="02010600030101010101" pitchFamily="2" charset="-122"/>
                <a:cs typeface="MicrosoftYaHei"/>
              </a:rPr>
              <a:t>    </a:t>
            </a:r>
            <a:r>
              <a:rPr sz="900" dirty="0">
                <a:effectLst/>
                <a:latin typeface="Times New Roman" panose="02020603050405020304" pitchFamily="18" charset="0"/>
                <a:ea typeface="宋体" panose="02010600030101010101" pitchFamily="2" charset="-122"/>
                <a:cs typeface="Times New Roman" panose="02020603050405020304" pitchFamily="18" charset="0"/>
              </a:rPr>
              <a:t>The SBI test method is used to test the fire resistance of building material products (except flooring materials) when exposed to heat. The experimental principle is to calculate the heat release rate at a certain time by measuring the change of oxygen concentration during the test, as well as the flue gas flow and CO2 concentration in the pipeline, and then measure the maximum heat release rate and time during the test, namely the FIGRA index of heat release rate. The index is used to grade the combustion performance of GB8624 building materials and products.</a:t>
            </a: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69240" y="7265035"/>
            <a:ext cx="3432175"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Test Chamber</a:t>
            </a:r>
            <a:r>
              <a:rPr sz="1000" dirty="0">
                <a:effectLst/>
                <a:latin typeface="Times New Roman" panose="02020603050405020304" pitchFamily="18" charset="0"/>
                <a:ea typeface="宋体" panose="02010600030101010101" pitchFamily="2" charset="-122"/>
                <a:cs typeface="Times New Roman" panose="02020603050405020304" pitchFamily="18" charset="0"/>
              </a:rPr>
              <a:t> size (3.0± 0.2m) * (3.0± 0.2m), height 2.4± 0.1m, brick concrete, steel structure and other A1 or A2 building materials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top of the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test chamber</a:t>
            </a:r>
            <a:r>
              <a:rPr sz="1000" dirty="0">
                <a:effectLst/>
                <a:latin typeface="Times New Roman" panose="02020603050405020304" pitchFamily="18" charset="0"/>
                <a:ea typeface="宋体" panose="02010600030101010101" pitchFamily="2" charset="-122"/>
                <a:cs typeface="Times New Roman" panose="02020603050405020304" pitchFamily="18" charset="0"/>
              </a:rPr>
              <a:t> has a partial load-bearing capacity. The top can safely set up smoke exhaust pipes and fans, and the personnel can operate and maintain on the top. At the same time, the facilities such as guardrail, stairs and fan installation platform are designed</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A push door is set on the front of the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test chamber</a:t>
            </a:r>
            <a:r>
              <a:rPr sz="1000" dirty="0">
                <a:effectLst/>
                <a:latin typeface="Times New Roman" panose="02020603050405020304" pitchFamily="18" charset="0"/>
                <a:ea typeface="宋体" panose="02010600030101010101" pitchFamily="2" charset="-122"/>
                <a:cs typeface="Times New Roman" panose="02020603050405020304" pitchFamily="18" charset="0"/>
              </a:rPr>
              <a:t>, and a fire door is set on the side to enter the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test chamber</a:t>
            </a:r>
            <a:r>
              <a:rPr sz="1000" dirty="0">
                <a:effectLst/>
                <a:latin typeface="Times New Roman" panose="02020603050405020304" pitchFamily="18" charset="0"/>
                <a:ea typeface="宋体" panose="02010600030101010101" pitchFamily="2" charset="-122"/>
                <a:cs typeface="Times New Roman" panose="02020603050405020304" pitchFamily="18" charset="0"/>
              </a:rPr>
              <a:t> to check the installation state of the sample. The side and back are provided with observation Windows to observe the combustion state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3999865" y="4759325"/>
            <a:ext cx="3358515" cy="1245235"/>
          </a:xfrm>
          <a:prstGeom prst="rect">
            <a:avLst/>
          </a:prstGeom>
          <a:noFill/>
        </p:spPr>
        <p:txBody>
          <a:bodyPr wrap="square">
            <a:spAutoFit/>
          </a:bodyPr>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GB/T 20284-2006 Single combustion test for building materials or products</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BS EN 13823: Determination of building materials (excluding flooring materials) by single combustion Apparatus (SBI)</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Performance under attack of monomer combustion heat</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3892550" y="4206875"/>
            <a:ext cx="339979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effectLst/>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effectLst/>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702050" y="7265035"/>
            <a:ext cx="3590290"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It is equipped with two main and auxiliary burners. The main burner is mounted on the cart for combustion test, and the auxiliary burner is mounted on the frame for benchmark measurement of heat release rate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burner is made of stainless steel plate and is a right triangle with a side length of 250mm and a height of 80mm. It is filled with sand and stone diffusion gas and can produce 30.7±2KW heat output</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burner is automatically ignited by silicon nitride igniter, and the ignition is stable and reliable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High precision MFC control gas flow, safety pipeline system includes check valve, solenoid valve, ball valve, etc., to prevent backfire and can be manually cut off to ensure safety</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4000500" y="4528820"/>
            <a:ext cx="318325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309245" y="720598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344170" y="6868160"/>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39215" y="6957695"/>
            <a:ext cx="175895" cy="175895"/>
          </a:xfrm>
          <a:prstGeom prst="rect">
            <a:avLst/>
          </a:prstGeom>
        </p:spPr>
      </p:pic>
      <p:pic>
        <p:nvPicPr>
          <p:cNvPr id="32" name="图片 3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16025" y="6960235"/>
            <a:ext cx="175895" cy="175895"/>
          </a:xfrm>
          <a:prstGeom prst="rect">
            <a:avLst/>
          </a:prstGeom>
        </p:spPr>
      </p:pic>
      <p:grpSp>
        <p:nvGrpSpPr>
          <p:cNvPr id="36" name="组合 35"/>
          <p:cNvGrpSpPr/>
          <p:nvPr/>
        </p:nvGrpSpPr>
        <p:grpSpPr>
          <a:xfrm>
            <a:off x="5467350" y="4264660"/>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10" name="文本框 9"/>
          <p:cNvSpPr txBox="1"/>
          <p:nvPr/>
        </p:nvSpPr>
        <p:spPr>
          <a:xfrm>
            <a:off x="371475" y="4575810"/>
            <a:ext cx="338264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88" name="文本框 87"/>
          <p:cNvSpPr txBox="1"/>
          <p:nvPr/>
        </p:nvSpPr>
        <p:spPr>
          <a:xfrm>
            <a:off x="371475" y="5685155"/>
            <a:ext cx="337121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90" name="文本框 89"/>
          <p:cNvSpPr txBox="1"/>
          <p:nvPr/>
        </p:nvSpPr>
        <p:spPr>
          <a:xfrm>
            <a:off x="365125" y="6233795"/>
            <a:ext cx="3371215" cy="306705"/>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400">
              <a:solidFill>
                <a:schemeClr val="tx1"/>
              </a:solidFill>
              <a:uFillTx/>
            </a:endParaRPr>
          </a:p>
        </p:txBody>
      </p:sp>
      <p:sp>
        <p:nvSpPr>
          <p:cNvPr id="27" name="文本框 26"/>
          <p:cNvSpPr txBox="1"/>
          <p:nvPr/>
        </p:nvSpPr>
        <p:spPr>
          <a:xfrm>
            <a:off x="360680" y="4172585"/>
            <a:ext cx="4088130" cy="321945"/>
          </a:xfrm>
          <a:prstGeom prst="rect">
            <a:avLst/>
          </a:prstGeom>
          <a:noFill/>
        </p:spPr>
        <p:txBody>
          <a:bodyPr wrap="square">
            <a:spAutoFit/>
          </a:bodyPr>
          <a:p>
            <a:pPr algn="l">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p:txBody>
      </p:sp>
      <p:grpSp>
        <p:nvGrpSpPr>
          <p:cNvPr id="34" name="组合 33"/>
          <p:cNvGrpSpPr/>
          <p:nvPr/>
        </p:nvGrpSpPr>
        <p:grpSpPr>
          <a:xfrm rot="0">
            <a:off x="1954530" y="4279900"/>
            <a:ext cx="321945" cy="175260"/>
            <a:chOff x="1765" y="7941"/>
            <a:chExt cx="471" cy="276"/>
          </a:xfrm>
        </p:grpSpPr>
        <p:pic>
          <p:nvPicPr>
            <p:cNvPr id="17" name="图片 1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18" name="图片 17"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13" name="文本框 12"/>
          <p:cNvSpPr txBox="1"/>
          <p:nvPr/>
        </p:nvSpPr>
        <p:spPr>
          <a:xfrm>
            <a:off x="344170" y="5199380"/>
            <a:ext cx="744220" cy="229870"/>
          </a:xfrm>
          <a:prstGeom prst="rect">
            <a:avLst/>
          </a:prstGeom>
          <a:noFill/>
        </p:spPr>
        <p:txBody>
          <a:bodyPr wrap="square" rtlCol="0">
            <a:spAutoFit/>
          </a:bodyPr>
          <a:p>
            <a:r>
              <a:rPr lang="en-US" altLang="zh-CN" sz="9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9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81" name="直接连接符 80"/>
          <p:cNvCxnSpPr/>
          <p:nvPr/>
        </p:nvCxnSpPr>
        <p:spPr>
          <a:xfrm>
            <a:off x="1124585" y="4575810"/>
            <a:ext cx="0" cy="1964055"/>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71475" y="4851400"/>
            <a:ext cx="337693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365125" y="6233795"/>
            <a:ext cx="337439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65125" y="6539865"/>
            <a:ext cx="3379470" cy="63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71475" y="5962650"/>
            <a:ext cx="337439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374015" y="5677535"/>
            <a:ext cx="3370580" cy="762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72745" y="4572000"/>
            <a:ext cx="3375660" cy="381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125220" y="5132705"/>
            <a:ext cx="262890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134110" y="5400040"/>
            <a:ext cx="261048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360680" y="4440555"/>
            <a:ext cx="5230495" cy="2155825"/>
          </a:xfrm>
          <a:prstGeom prst="rect">
            <a:avLst/>
          </a:prstGeom>
          <a:noFill/>
        </p:spPr>
        <p:txBody>
          <a:bodyPr wrap="square" rtlCol="0">
            <a:spAutoFit/>
          </a:bodyPr>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Model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PX07001</a:t>
            </a:r>
            <a:endParaRPr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Combustion Chamber</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800" dirty="0">
                <a:latin typeface="Times New Roman" panose="02020603050405020304" pitchFamily="18" charset="0"/>
                <a:ea typeface="宋体" panose="02010600030101010101" pitchFamily="2" charset="-122"/>
                <a:cs typeface="Times New Roman" panose="02020603050405020304" pitchFamily="18" charset="0"/>
                <a:sym typeface="+mn-ea"/>
              </a:rPr>
              <a:t>3000(W)×3000(D)×2400(H)mm（</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Inner</a:t>
            </a:r>
            <a:r>
              <a:rPr sz="800" dirty="0">
                <a:latin typeface="Times New Roman" panose="02020603050405020304" pitchFamily="18" charset="0"/>
                <a:ea typeface="宋体" panose="02010600030101010101" pitchFamily="2" charset="-122"/>
                <a:cs typeface="Times New Roman" panose="02020603050405020304" pitchFamily="18" charset="0"/>
                <a:sym typeface="+mn-ea"/>
              </a:rPr>
              <a:t>）</a:t>
            </a:r>
            <a:endParaRPr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Console</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800" dirty="0">
                <a:latin typeface="Times New Roman" panose="02020603050405020304" pitchFamily="18" charset="0"/>
                <a:ea typeface="宋体" panose="02010600030101010101" pitchFamily="2" charset="-122"/>
                <a:cs typeface="Times New Roman" panose="02020603050405020304" pitchFamily="18" charset="0"/>
                <a:sym typeface="+mn-ea"/>
              </a:rPr>
              <a:t>650(W)×675(D)×1750(H)mm</a:t>
            </a:r>
            <a:r>
              <a:rPr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altLang="zh-CN" sz="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Standard Gas Analysis Cabinet:</a:t>
            </a:r>
            <a:r>
              <a:rPr lang="en-US"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650(W)×675(D)×1750(H)mm</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AC 220V AC 380V, 50/60Hz</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Weight            APPR.80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kg</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Gas Source</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Propane</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with purity above 95%</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standard gas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宋体" panose="02010600030101010101" pitchFamily="2" charset="-122"/>
                <a:ea typeface="宋体" panose="02010600030101010101" pitchFamily="2" charset="-122"/>
                <a:sym typeface="+mn-ea"/>
              </a:rPr>
              <a:t> </a:t>
            </a:r>
            <a:endParaRPr sz="1000" dirty="0">
              <a:latin typeface="宋体" panose="02010600030101010101" pitchFamily="2" charset="-122"/>
              <a:ea typeface="宋体" panose="02010600030101010101" pitchFamily="2" charset="-122"/>
              <a:sym typeface="+mn-ea"/>
            </a:endParaRPr>
          </a:p>
        </p:txBody>
      </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496310" cy="740092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frame is made of square steel with calcium calcium plate mounted on the inner surface to prevent direct flame impact and improve service life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Steel structure test cart, laid calcium silicate plate on the inner surface to prevent direct flame impact to improve service life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U-shaped slot and C-shaped clip are mounted on the cart for mounting long wing and short wing samples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cart is installed on the guide rail, facilitating the stability and position fixing of the push</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4 imported thermocouples to monitor the temperature in the exhaust pipe, the measurement accuracy is ±0.1℃</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thermocouple is connected with the pipe by clamp sleeve, which is convenient for disassembly and replacement</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two-way probe to measure the wind pressure in the smoke tube, the two ends of the control head are respectively facing the windward and leeward side of the smoke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imported differential pressure transmitter to convert pressure signal and output</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imported light source, through the lens device, the focal length adjustment device will be converted into parallel light beam through the smoke tube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By imported silicon optical receiver, the optical signal changes into electrical signal and output, data stability, accuracy</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standard filter for optical path system calibration</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sampling probe is installed in the sampling pipe of the equipment. The sampling probe is made of stainless steel, which is connected with the sampling pipe through a flange or thread structure and is fixed and sealed. A row of holes are arranged in the center of one side of the sampling control head for sampling, and the sampling holes are away from the direction of wind speed flow to prevent the blockage of combustion dust</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50"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27" y="10640"/>
              <a:ext cx="277" cy="277"/>
            </a:xfrm>
            <a:prstGeom prst="rect">
              <a:avLst/>
            </a:prstGeom>
          </p:spPr>
        </p:pic>
      </p:grpSp>
      <p:sp>
        <p:nvSpPr>
          <p:cNvPr id="2" name="文本框 1"/>
          <p:cNvSpPr txBox="1"/>
          <p:nvPr/>
        </p:nvSpPr>
        <p:spPr>
          <a:xfrm flipH="1">
            <a:off x="3736340" y="1400175"/>
            <a:ext cx="3296920" cy="701611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main and auxiliary burner air sources switch automatically during calibration and testing</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Stainless steel gas collecting hood, collector, stainless steel J-type smoke exhaust pipe, inner diameter of 315±5mm heat insulation round pipe, with 50mm thick high temperature resistant mineral wool insulation; The front and back of the acquisition system are used to equalize the flow of gas.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High temperature fan is equipped to extract combustion exhaust gas in the laboratory, and the volume flow rate in the exhaust pipe is controlled by frequency converter to be 0.5-0.65 cubic meters /S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dehumidification and drying system uses the air filter tube to place DRIERITE brand anhydrous calcium sulfate for dewatering treatment, and filters the gas moisture to be measured in the air pipe to ensure the drying of the gas entering the analyzer. Anhydrous calcium sulfate can change color after absorbing water, easy observation and easy replacement.</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Analysis/calibration switch unit: analyze the cabinet panel has sample gas inlet, standard gas inlet quick plug, and adopts high reliability ball valve, three-way switch valve, easy to field adjustment and maintenance.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Fast bypass: It is equipped with Devere rotor flowmeter for sample gas bypass discharge. The flowmeter is mounted on a panel to ensure that the sample gas flow into the analyzer is 3.5L/Min.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Pressure regulating device: the pressure regulating valve is used to adjust the pressure, and the pressure regulating valve can be adjusted from 0 to 0.4mpa.</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Professional HRR test gas analyzer, including O₂, CO₂:</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O₂ : paramagnetic sensor, range 0-25%, accuracy 0.02%, response time T90&amp;lt; 7s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CO₂ : infrared sensor, range 0-10%, accuracy 1%F.s, response time T90&amp;lt; 8S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88995" cy="451548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sampling probe is connected to the sampling pump through the PP hose to pump the sampling gas to the gas pretreatment system. The sampling pump pumping volume is 36L/Min, working pressure 7 Kg air pressure (0.7mpa) working vacuum degree -93.1kpa, flow rate 36L/Min.</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gas pretreatment system includes filtration system, gas cooling system, gas dehumidification and drying system and gas regulation system.</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a three-level filtration system, the first level of filtration is the cylinder coarse filtration system, used to filter the relatively large particles in the flue gas, prevent the blockage of pipes and joints, the filter can be replaced. The secondary filter adopts cup type protective filter to filter particles larger than 0.5μm in size. The filter element device can be replaced. The three-stage filter adopts membrane filter to filter particles larger than 0.2μm.</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cooling system is condensed and dehydrated by condenser and peristaltic pump. The condenser has dual cooling, the stable dew point temperature is about 0.1℃, the outlet temperature is about 5℃. The outlet of peristaltic pump is equipped with condensate collecting box with built-in sponge.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40"/>
              <a:ext cx="277" cy="277"/>
            </a:xfrm>
            <a:prstGeom prst="rect">
              <a:avLst/>
            </a:prstGeom>
          </p:spPr>
        </p:pic>
      </p:grpSp>
      <p:sp>
        <p:nvSpPr>
          <p:cNvPr id="2" name="文本框 1"/>
          <p:cNvSpPr txBox="1"/>
          <p:nvPr/>
        </p:nvSpPr>
        <p:spPr>
          <a:xfrm flipH="1">
            <a:off x="3736340" y="1400175"/>
            <a:ext cx="3296920" cy="239966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Support analog output and Modbus RTU and other transmission modes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Computer + professional software control and guide the experimental process, easy to operate, safe and reliable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Automatic measurement and calculation of material combustion heat release rate (H.R.R), smoke production rate (SPR), oxygen consumption,O₂,CO₂ generation; It can collect and save various data. Screen monitoring and test data preservation can be realized.</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KC device is optional, equipped with pitot tube, two-way control head</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8511</Words>
  <Application>WPS 演示</Application>
  <PresentationFormat>自定义</PresentationFormat>
  <Paragraphs>115</Paragraphs>
  <Slides>3</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vt:i4>
      </vt:variant>
    </vt:vector>
  </HeadingPairs>
  <TitlesOfParts>
    <vt:vector size="17" baseType="lpstr">
      <vt:lpstr>Arial</vt:lpstr>
      <vt:lpstr>宋体</vt:lpstr>
      <vt:lpstr>Wingdings</vt:lpstr>
      <vt:lpstr>Calibri</vt:lpstr>
      <vt:lpstr>Times New Roman</vt:lpstr>
      <vt:lpstr>MicrosoftYaHei</vt:lpstr>
      <vt:lpstr>Segoe Print</vt:lpstr>
      <vt:lpstr>Wingdings</vt:lpstr>
      <vt:lpstr>等线</vt:lpstr>
      <vt:lpstr>微软雅黑</vt:lpstr>
      <vt:lpstr>Calibri Light</vt:lpstr>
      <vt:lpstr>等线 Light</vt:lpstr>
      <vt:lpstr>Arial Unicode MS</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150</cp:revision>
  <dcterms:created xsi:type="dcterms:W3CDTF">2022-04-06T05:39:00Z</dcterms:created>
  <dcterms:modified xsi:type="dcterms:W3CDTF">2022-06-14T02:56:36Z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