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6" r:id="rId3"/>
    <p:sldId id="258" r:id="rId5"/>
  </p:sldIdLst>
  <p:sldSz cx="7559675" cy="10691495"/>
  <p:notesSz cx="6858000" cy="9144000"/>
  <p:custDataLst>
    <p:tags r:id="rId9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C6"/>
    <a:srgbClr val="003778"/>
    <a:srgbClr val="00375A"/>
    <a:srgbClr val="003764"/>
    <a:srgbClr val="003768"/>
    <a:srgbClr val="FF3737"/>
    <a:srgbClr val="FE525E"/>
    <a:srgbClr val="FF7A83"/>
    <a:srgbClr val="DBF2FA"/>
    <a:srgbClr val="C901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8824" autoAdjust="0"/>
    <p:restoredTop sz="94479" autoAdjust="0"/>
  </p:normalViewPr>
  <p:slideViewPr>
    <p:cSldViewPr snapToGrid="0" snapToObjects="1">
      <p:cViewPr varScale="1">
        <p:scale>
          <a:sx n="46" d="100"/>
          <a:sy n="46" d="100"/>
        </p:scale>
        <p:origin x="344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37950" y="1143000"/>
            <a:ext cx="2182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024" y="1750118"/>
            <a:ext cx="6426276" cy="3723022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5041" y="5616713"/>
            <a:ext cx="5670244" cy="2581855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6285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8220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10358" y="569345"/>
            <a:ext cx="1630195" cy="906248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73" y="569345"/>
            <a:ext cx="4796081" cy="906248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835" y="2666024"/>
            <a:ext cx="6520780" cy="444831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835" y="7156423"/>
            <a:ext cx="6520780" cy="2339264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6285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822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73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415" y="2846725"/>
            <a:ext cx="3213138" cy="678510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569348"/>
            <a:ext cx="6520780" cy="2066971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57" y="2621464"/>
            <a:ext cx="3198371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57" y="3906202"/>
            <a:ext cx="3198371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415" y="2621464"/>
            <a:ext cx="3214123" cy="1284738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6285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8220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415" y="3906202"/>
            <a:ext cx="3214123" cy="5745434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4123" y="1539708"/>
            <a:ext cx="3827415" cy="7599519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57" y="712918"/>
            <a:ext cx="2438402" cy="2495217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4123" y="1539708"/>
            <a:ext cx="3827415" cy="7599519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6285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8220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57" y="3208135"/>
            <a:ext cx="2438402" cy="5943467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6285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8220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73" y="569348"/>
            <a:ext cx="6520780" cy="2066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73" y="2846725"/>
            <a:ext cx="6520780" cy="67851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73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583D3-046F-1D45-B6A9-E2EA7A63B273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358" y="9911556"/>
            <a:ext cx="2551610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480" y="9911556"/>
            <a:ext cx="1701073" cy="5693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28DA52-3649-BA4E-B021-D75B40B8A59E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756285" rtl="0" eaLnBrk="1" latinLnBrk="0" hangingPunct="1">
        <a:lnSpc>
          <a:spcPct val="90000"/>
        </a:lnSpc>
        <a:spcBef>
          <a:spcPct val="0"/>
        </a:spcBef>
        <a:buNone/>
        <a:defRPr sz="36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230" indent="-189230" algn="l" defTabSz="756285" rtl="0" eaLnBrk="1" latinLnBrk="0" hangingPunct="1">
        <a:lnSpc>
          <a:spcPct val="90000"/>
        </a:lnSpc>
        <a:spcBef>
          <a:spcPct val="166000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985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655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70116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5275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3100" indent="-189230" algn="l" defTabSz="756285" rtl="0" eaLnBrk="1" latinLnBrk="0" hangingPunct="1">
        <a:lnSpc>
          <a:spcPct val="90000"/>
        </a:lnSpc>
        <a:spcBef>
          <a:spcPct val="83000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628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822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6285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sv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image" Target="../media/image1.sv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2285" y="1541145"/>
            <a:ext cx="6830060" cy="299974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3921760" y="6250305"/>
            <a:ext cx="3173095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7" name="文本框 6"/>
          <p:cNvSpPr txBox="1"/>
          <p:nvPr/>
        </p:nvSpPr>
        <p:spPr>
          <a:xfrm>
            <a:off x="5053049" y="408447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文本框 13"/>
          <p:cNvSpPr txBox="1"/>
          <p:nvPr/>
        </p:nvSpPr>
        <p:spPr>
          <a:xfrm>
            <a:off x="221615" y="808990"/>
            <a:ext cx="59156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Smoke Toxicity Index Test Apparatus</a:t>
            </a:r>
            <a:endParaRPr lang="en-US" altLang="zh-CN" b="1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77800" y="1128395"/>
            <a:ext cx="6845300" cy="4756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ts val="1500"/>
              </a:lnSpc>
            </a:pPr>
            <a:r>
              <a:rPr lang="en-US" sz="1000" dirty="0">
                <a:latin typeface="宋体" panose="02010600030101010101" pitchFamily="2" charset="-122"/>
                <a:ea typeface="宋体" panose="02010600030101010101" pitchFamily="2" charset="-122"/>
                <a:cs typeface="MicrosoftYaHei"/>
              </a:rPr>
              <a:t>    </a:t>
            </a: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Toxicity index tester is used for flue gas toxicity test of EN 50305 and BS 6853 Appendix B. In the test, a certain flow of flue gas is sent into standard adsorption solution for absorption, or collected by air bag for further analysis and use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 flipH="1">
            <a:off x="252730" y="7015480"/>
            <a:ext cx="3334385" cy="31692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Sealed 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chamber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flue gas generation device installed in the </a:t>
            </a: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chamber</a:t>
            </a: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, clean interface, can protect the operation of equipment; Large viewing window facilitates the operation of equipment.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Introduction of industrial design concept of structure, appearance and interface design, integrated panel structure, easy to operate, friendly interface, ergonomic and operating habits, beautiful appearance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Tube furnace heating, the length is 600mm, automatic adjustment to make the furnace body uniform temperature rise to the target temperature; Tube furnace with mesh shell protection, can effectively heat; High temperature K type thermocouple measurement sample area temperature, measurement range 0-1100℃, measurement accuracy ±0.1℃.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420" y="4955540"/>
            <a:ext cx="3051175" cy="8604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lnSpc>
                <a:spcPts val="1500"/>
              </a:lnSpc>
            </a:pPr>
            <a:r>
              <a:rPr 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EN 50305: British cable standard</a:t>
            </a:r>
            <a:endParaRPr 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BS 6853 Appendix B: Toxicity test criteria</a:t>
            </a:r>
            <a:endParaRPr 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fontAlgn="auto">
              <a:lnSpc>
                <a:spcPts val="1500"/>
              </a:lnSpc>
            </a:pPr>
            <a:r>
              <a:rPr 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ISO 19700: Fire stream toxicity tests - Method for steady-state tubular furnaces</a:t>
            </a:r>
            <a:endParaRPr lang="en-US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79190" y="7004050"/>
            <a:ext cx="3668395" cy="2399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Equipped with two filtration columns, respectively filled with activated carbon and color-changing silica gel, to clean and dry carrier gas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Equipped with two filtration columns, respectively filled with activated carbon and color-changing silica gel, to clean and dry carrier gas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Toxic gas component discontinuous analysis system equipped with imported gas acquisition bag, imported colorimetric tube; SO2: measurement range: 0-1000ppm, resolution 1ppm, accuracy 30ppm; NOX: Measurement range: 0-3000ppm, resolution 1ppm, accuracy 30ppm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25" name="直接连接符 24"/>
          <p:cNvCxnSpPr/>
          <p:nvPr/>
        </p:nvCxnSpPr>
        <p:spPr>
          <a:xfrm>
            <a:off x="185420" y="4943475"/>
            <a:ext cx="291147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连接符 29"/>
          <p:cNvCxnSpPr/>
          <p:nvPr/>
        </p:nvCxnSpPr>
        <p:spPr>
          <a:xfrm>
            <a:off x="252730" y="6884035"/>
            <a:ext cx="707961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本框 30"/>
          <p:cNvSpPr txBox="1"/>
          <p:nvPr/>
        </p:nvSpPr>
        <p:spPr>
          <a:xfrm>
            <a:off x="252730" y="6562090"/>
            <a:ext cx="2481580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en-US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Features</a:t>
            </a:r>
            <a:endParaRPr lang="en-US" altLang="zh-CN" sz="1400" b="1" kern="1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5999683" y="10293657"/>
            <a:ext cx="1400301" cy="280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30" b="1" dirty="0">
                <a:solidFill>
                  <a:srgbClr val="C00000"/>
                </a:solidFill>
              </a:rPr>
              <a:t>       400-086-0699</a:t>
            </a:r>
            <a:endParaRPr lang="zh-CN" altLang="en-US" sz="1230" b="1" dirty="0">
              <a:solidFill>
                <a:srgbClr val="C00000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grpSp>
        <p:nvGrpSpPr>
          <p:cNvPr id="32" name="组合 31"/>
          <p:cNvGrpSpPr/>
          <p:nvPr/>
        </p:nvGrpSpPr>
        <p:grpSpPr>
          <a:xfrm>
            <a:off x="146685" y="10075545"/>
            <a:ext cx="7253605" cy="497840"/>
            <a:chOff x="231" y="15867"/>
            <a:chExt cx="11423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6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  <a:sym typeface="+mn-ea"/>
                </a:rPr>
                <a:t>Jiangsu Firemana Safety Technology Co., LTD</a:t>
              </a:r>
              <a:endParaRPr lang="zh-CN" altLang="en-US" sz="105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  <a:p>
              <a:endParaRPr lang="zh-CN" altLang="en-US" sz="1230" b="1" dirty="0">
                <a:latin typeface="宋体" panose="02010600030101010101" pitchFamily="2" charset="-122"/>
                <a:ea typeface="宋体" panose="02010600030101010101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230" b="1" dirty="0">
                  <a:solidFill>
                    <a:srgbClr val="C00000"/>
                  </a:solidFill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</a:endParaRPr>
            </a:p>
          </p:txBody>
        </p:sp>
        <p:sp>
          <p:nvSpPr>
            <p:cNvPr id="41" name="文本框 40"/>
            <p:cNvSpPr txBox="1"/>
            <p:nvPr/>
          </p:nvSpPr>
          <p:spPr>
            <a:xfrm>
              <a:off x="8827" y="15867"/>
              <a:ext cx="2827" cy="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050"/>
                <a:t>              </a:t>
              </a:r>
              <a:r>
                <a:rPr lang="en-US" altLang="zh-CN" sz="1000">
                  <a:latin typeface="+mn-ea"/>
                </a:rPr>
                <a:t>www.firemana.com</a:t>
              </a:r>
              <a:endParaRPr lang="zh-CN" altLang="en-US" sz="1000" dirty="0">
                <a:latin typeface="+mn-ea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1148080" y="6640830"/>
            <a:ext cx="299085" cy="175260"/>
            <a:chOff x="1765" y="7941"/>
            <a:chExt cx="471" cy="276"/>
          </a:xfrm>
        </p:grpSpPr>
        <p:pic>
          <p:nvPicPr>
            <p:cNvPr id="28" name="图片 27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29" name="图片 28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cxnSp>
        <p:nvCxnSpPr>
          <p:cNvPr id="65" name="直接连接符 64"/>
          <p:cNvCxnSpPr/>
          <p:nvPr/>
        </p:nvCxnSpPr>
        <p:spPr>
          <a:xfrm>
            <a:off x="4758690" y="5428615"/>
            <a:ext cx="252000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文本框 26"/>
          <p:cNvSpPr txBox="1"/>
          <p:nvPr/>
        </p:nvSpPr>
        <p:spPr>
          <a:xfrm>
            <a:off x="3935095" y="4563110"/>
            <a:ext cx="3843020" cy="321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800"/>
              </a:lnSpc>
            </a:pPr>
            <a:r>
              <a:rPr lang="zh-CN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Product Parameters</a:t>
            </a:r>
            <a:endParaRPr lang="zh-CN" altLang="zh-CN" sz="1400" b="1" kern="1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 rot="0">
            <a:off x="5695950" y="4633595"/>
            <a:ext cx="302895" cy="174625"/>
            <a:chOff x="1765" y="7941"/>
            <a:chExt cx="471" cy="276"/>
          </a:xfrm>
        </p:grpSpPr>
        <p:pic>
          <p:nvPicPr>
            <p:cNvPr id="10" name="图片 9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17" name="图片 16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sp>
        <p:nvSpPr>
          <p:cNvPr id="33" name="文本框 32"/>
          <p:cNvSpPr txBox="1"/>
          <p:nvPr/>
        </p:nvSpPr>
        <p:spPr>
          <a:xfrm>
            <a:off x="3921125" y="5702935"/>
            <a:ext cx="3173730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sp>
        <p:nvSpPr>
          <p:cNvPr id="34" name="文本框 33"/>
          <p:cNvSpPr txBox="1"/>
          <p:nvPr/>
        </p:nvSpPr>
        <p:spPr>
          <a:xfrm>
            <a:off x="3921125" y="4904740"/>
            <a:ext cx="3175000" cy="275590"/>
          </a:xfrm>
          <a:prstGeom prst="rect">
            <a:avLst/>
          </a:prstGeom>
          <a:gradFill>
            <a:gsLst>
              <a:gs pos="2000">
                <a:srgbClr val="F9F8F6"/>
              </a:gs>
              <a:gs pos="100000">
                <a:srgbClr val="CCCBC9"/>
              </a:gs>
            </a:gsLst>
            <a:lin ang="13500000" scaled="0"/>
          </a:gradFill>
        </p:spPr>
        <p:txBody>
          <a:bodyPr wrap="square" rtlCol="0">
            <a:spAutoFit/>
          </a:bodyPr>
          <a:p>
            <a:endParaRPr lang="zh-CN" altLang="en-US" sz="1200"/>
          </a:p>
        </p:txBody>
      </p:sp>
      <p:cxnSp>
        <p:nvCxnSpPr>
          <p:cNvPr id="46" name="直接连接符 45"/>
          <p:cNvCxnSpPr/>
          <p:nvPr/>
        </p:nvCxnSpPr>
        <p:spPr>
          <a:xfrm>
            <a:off x="3921760" y="5977890"/>
            <a:ext cx="335724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接连接符 46"/>
          <p:cNvCxnSpPr/>
          <p:nvPr/>
        </p:nvCxnSpPr>
        <p:spPr>
          <a:xfrm>
            <a:off x="4758690" y="4907280"/>
            <a:ext cx="0" cy="1621790"/>
          </a:xfrm>
          <a:prstGeom prst="line">
            <a:avLst/>
          </a:prstGeom>
          <a:ln w="3810">
            <a:solidFill>
              <a:srgbClr val="C9010C">
                <a:alpha val="5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47"/>
          <p:cNvCxnSpPr/>
          <p:nvPr/>
        </p:nvCxnSpPr>
        <p:spPr>
          <a:xfrm flipV="1">
            <a:off x="3921125" y="5180330"/>
            <a:ext cx="3357880" cy="635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49"/>
          <p:cNvCxnSpPr/>
          <p:nvPr/>
        </p:nvCxnSpPr>
        <p:spPr>
          <a:xfrm>
            <a:off x="3918585" y="4901565"/>
            <a:ext cx="3360420" cy="3175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接连接符 53"/>
          <p:cNvCxnSpPr/>
          <p:nvPr/>
        </p:nvCxnSpPr>
        <p:spPr>
          <a:xfrm>
            <a:off x="3923030" y="6250305"/>
            <a:ext cx="3355975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接连接符 59"/>
          <p:cNvCxnSpPr/>
          <p:nvPr/>
        </p:nvCxnSpPr>
        <p:spPr>
          <a:xfrm flipV="1">
            <a:off x="3918585" y="6523990"/>
            <a:ext cx="3413760" cy="1905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接连接符 60"/>
          <p:cNvCxnSpPr/>
          <p:nvPr/>
        </p:nvCxnSpPr>
        <p:spPr>
          <a:xfrm>
            <a:off x="3918585" y="5704840"/>
            <a:ext cx="3360420" cy="0"/>
          </a:xfrm>
          <a:prstGeom prst="line">
            <a:avLst/>
          </a:prstGeom>
          <a:ln w="2540">
            <a:solidFill>
              <a:srgbClr val="C9010C">
                <a:alpha val="95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文本框 63"/>
          <p:cNvSpPr txBox="1"/>
          <p:nvPr/>
        </p:nvSpPr>
        <p:spPr>
          <a:xfrm>
            <a:off x="3893185" y="5319395"/>
            <a:ext cx="705485" cy="2298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90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Dimension</a:t>
            </a:r>
            <a:endParaRPr lang="en-US" altLang="zh-CN" sz="90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73" name="文本框 72"/>
          <p:cNvSpPr txBox="1"/>
          <p:nvPr/>
        </p:nvSpPr>
        <p:spPr>
          <a:xfrm>
            <a:off x="252730" y="4609465"/>
            <a:ext cx="3399790" cy="32194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>
              <a:lnSpc>
                <a:spcPts val="1800"/>
              </a:lnSpc>
            </a:pPr>
            <a:r>
              <a:rPr lang="en-US" altLang="zh-CN" sz="1400" b="1" kern="1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Product Standard</a:t>
            </a:r>
            <a:r>
              <a:rPr lang="en-US" altLang="zh-CN" sz="1400" b="1" kern="100" dirty="0">
                <a:latin typeface="宋体" panose="02010600030101010101" pitchFamily="2" charset="-122"/>
                <a:ea typeface="宋体" panose="02010600030101010101" pitchFamily="2" charset="-122"/>
                <a:cs typeface="Arial" panose="020B0604020202020204" pitchFamily="34" charset="0"/>
              </a:rPr>
              <a:t> </a:t>
            </a:r>
            <a:endParaRPr lang="zh-CN" altLang="en-US" sz="1400" kern="100" dirty="0">
              <a:solidFill>
                <a:srgbClr val="FF0000"/>
              </a:solidFill>
              <a:latin typeface="宋体" panose="02010600030101010101" pitchFamily="2" charset="-122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1911985" y="4682490"/>
            <a:ext cx="299085" cy="175260"/>
            <a:chOff x="1765" y="7941"/>
            <a:chExt cx="471" cy="276"/>
          </a:xfrm>
        </p:grpSpPr>
        <p:pic>
          <p:nvPicPr>
            <p:cNvPr id="75" name="图片 74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765" y="7941"/>
              <a:ext cx="277" cy="277"/>
            </a:xfrm>
            <a:prstGeom prst="rect">
              <a:avLst/>
            </a:prstGeom>
          </p:spPr>
        </p:pic>
        <p:pic>
          <p:nvPicPr>
            <p:cNvPr id="76" name="图片 75" descr="32303230323035363b32303231313635393bbaecc9abcff2d3d2bcfdcdb7"/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60" y="7941"/>
              <a:ext cx="277" cy="277"/>
            </a:xfrm>
            <a:prstGeom prst="rect">
              <a:avLst/>
            </a:prstGeom>
          </p:spPr>
        </p:pic>
      </p:grpSp>
      <p:sp>
        <p:nvSpPr>
          <p:cNvPr id="53" name="文本框 52"/>
          <p:cNvSpPr txBox="1"/>
          <p:nvPr/>
        </p:nvSpPr>
        <p:spPr>
          <a:xfrm>
            <a:off x="3895725" y="4784725"/>
            <a:ext cx="3653790" cy="179705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 fontAlgn="auto">
              <a:lnSpc>
                <a:spcPts val="2300"/>
              </a:lnSpc>
            </a:pPr>
            <a:r>
              <a:rPr lang="en-US" altLang="zh-CN" sz="1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Model              PX01011</a:t>
            </a:r>
            <a:endParaRPr lang="en-US" altLang="zh-CN" sz="10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fontAlgn="auto">
              <a:lnSpc>
                <a:spcPts val="2200"/>
              </a:lnSpc>
            </a:pPr>
            <a:r>
              <a:rPr lang="en-US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</a:t>
            </a:r>
            <a:r>
              <a:rPr lang="en-US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Equipment</a:t>
            </a:r>
            <a:r>
              <a:rPr lang="zh-CN" alt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3600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900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(D)</a:t>
            </a:r>
            <a:r>
              <a:rPr lang="zh-CN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180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0(H)mm</a:t>
            </a:r>
            <a:endParaRPr lang="zh-CN" altLang="en-US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fontAlgn="auto">
              <a:lnSpc>
                <a:spcPts val="2200"/>
              </a:lnSpc>
            </a:pPr>
            <a:r>
              <a:rPr lang="en-US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                         </a:t>
            </a:r>
            <a:r>
              <a:rPr lang="zh-CN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Gas analysis </a:t>
            </a:r>
            <a:r>
              <a:rPr lang="en-US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Chamber</a:t>
            </a:r>
            <a:r>
              <a:rPr lang="zh-CN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：</a:t>
            </a:r>
            <a:r>
              <a:rPr lang="en-US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65</a:t>
            </a:r>
            <a:r>
              <a:rPr lang="en-US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)</a:t>
            </a:r>
            <a:r>
              <a:rPr lang="zh-CN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680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(D)</a:t>
            </a:r>
            <a:r>
              <a:rPr lang="zh-CN"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×</a:t>
            </a:r>
            <a:r>
              <a:rPr lang="en-US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180</a:t>
            </a:r>
            <a:r>
              <a:rPr altLang="zh-CN" sz="9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0(H)mm</a:t>
            </a:r>
            <a:endParaRPr altLang="zh-CN" sz="9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algn="l" fontAlgn="auto">
              <a:lnSpc>
                <a:spcPts val="2200"/>
              </a:lnSpc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Power Supply  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</a:t>
            </a:r>
            <a:r>
              <a:rPr lang="en-US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AC 220V,25A</a:t>
            </a:r>
            <a:endParaRPr lang="en-US" altLang="zh-CN" sz="1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ts val="2200"/>
              </a:lnSpc>
            </a:pPr>
            <a:r>
              <a:rPr lang="en-US" sz="1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Weight</a:t>
            </a:r>
            <a:r>
              <a:rPr lang="en-US" altLang="zh-CN" sz="10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              APPR. 550kg</a:t>
            </a:r>
            <a:endParaRPr lang="en-US" altLang="zh-CN" sz="10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algn="l" fontAlgn="auto">
              <a:lnSpc>
                <a:spcPts val="2200"/>
              </a:lnSpc>
            </a:pPr>
            <a:r>
              <a:rPr lang="en-US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Gas Source        </a:t>
            </a:r>
            <a:r>
              <a:rPr lang="en-US"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Compressed air</a:t>
            </a:r>
            <a:endParaRPr lang="en-US"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4911444" y="443372"/>
            <a:ext cx="2817114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00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        </a:t>
            </a:r>
            <a:r>
              <a:rPr lang="en-US" altLang="zh-CN" sz="1000" b="1" dirty="0">
                <a:latin typeface="宋体" panose="02010600030101010101" pitchFamily="2" charset="-122"/>
                <a:ea typeface="宋体" panose="02010600030101010101" pitchFamily="2" charset="-122"/>
                <a:cs typeface="Calibri" panose="020F0502020204030204" charset="0"/>
              </a:rPr>
              <a:t>The Expert In Fire Testing</a:t>
            </a:r>
            <a:endParaRPr lang="zh-CN" altLang="en-US" sz="1000" dirty="0">
              <a:latin typeface="宋体" panose="02010600030101010101" pitchFamily="2" charset="-122"/>
              <a:ea typeface="宋体" panose="02010600030101010101" pitchFamily="2" charset="-122"/>
              <a:cs typeface="Calibri" panose="020F050202020403020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688340"/>
            <a:ext cx="7560945" cy="0"/>
          </a:xfrm>
          <a:prstGeom prst="line">
            <a:avLst/>
          </a:prstGeom>
          <a:ln w="57150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文本框 21"/>
          <p:cNvSpPr txBox="1"/>
          <p:nvPr/>
        </p:nvSpPr>
        <p:spPr>
          <a:xfrm flipH="1">
            <a:off x="226695" y="1400175"/>
            <a:ext cx="3334385" cy="33610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Quartz tubes made of more than 2mm heat-resistant quartz are used for gas transmission and sample heating, and the tube joints are frosted to increase sealing performance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The ceramic combustion boat is controlled by strong magnetic and drive strip, which can stably transfer the measured material to the measuring area of the furnace core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Screw drive mechanism can shift the traction tube to quartz sealing, precise positioning, smooth operation to avoid quartz tube damage caused by human factors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Toxic gas discontinuous analysis system :(ultraviolet spectrophotometer) (optional)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HCN: Spectral analysis equipment: spectral analyzer with wavelength of 500nm, permeable film thickness of 10mm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Reagents: Gaseous bubble absorbing solution 0.1N NaOH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636645" y="1357630"/>
            <a:ext cx="3668395" cy="3361055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Titration reagents: picric acid aqueous solution with a concentration of 3g/dm3 and sodium carbonate aqueous solution with a concentration of 50g/dm3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Brand computer + professional operating software automatic control test process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Temperature control and stability are automatically controlled by software, which records and forms curves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Test data is automatically displayed, stored and reported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Gas sampling bag PTFE coated, 80L with imported manual sampler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Optional online infrared gas analyzer and gas pretreatment system: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CO: measurement range: 0 ~ 10%; Resolution: 0.01%, accuracy: absolute ±0.1% or relative 3%.</a:t>
            </a:r>
            <a:endParaRPr altLang="zh-CN"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  <a:p>
            <a:pPr marL="171450" indent="-171450" fontAlgn="auto">
              <a:lnSpc>
                <a:spcPts val="1500"/>
              </a:lnSpc>
              <a:buFont typeface="Wingdings" panose="05000000000000000000" charset="0"/>
              <a:buChar char="l"/>
            </a:pPr>
            <a:r>
              <a:rPr altLang="zh-CN" sz="10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  <a:sym typeface="+mn-ea"/>
              </a:rPr>
              <a:t>CO₂ : measurement range: 0 ~ 20%; Resolution: 0.01%, accuracy: absolute ±0.2% or relative 3%</a:t>
            </a:r>
            <a:endParaRPr sz="10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  <a:sym typeface="+mn-ea"/>
            </a:endParaRPr>
          </a:p>
        </p:txBody>
      </p:sp>
      <p:cxnSp>
        <p:nvCxnSpPr>
          <p:cNvPr id="30" name="直接连接符 29"/>
          <p:cNvCxnSpPr/>
          <p:nvPr/>
        </p:nvCxnSpPr>
        <p:spPr>
          <a:xfrm>
            <a:off x="226695" y="1268730"/>
            <a:ext cx="7078345" cy="0"/>
          </a:xfrm>
          <a:prstGeom prst="line">
            <a:avLst/>
          </a:prstGeom>
          <a:ln w="9525">
            <a:solidFill>
              <a:srgbClr val="C9010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文本框 40"/>
          <p:cNvSpPr txBox="1"/>
          <p:nvPr/>
        </p:nvSpPr>
        <p:spPr>
          <a:xfrm>
            <a:off x="5604510" y="10075545"/>
            <a:ext cx="1795145" cy="4064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1050"/>
              <a:t>              </a:t>
            </a:r>
            <a:r>
              <a:rPr lang="en-US" altLang="zh-CN" sz="1000">
                <a:latin typeface="+mn-ea"/>
              </a:rPr>
              <a:t>www.firemana.com</a:t>
            </a:r>
            <a:endParaRPr lang="zh-CN" altLang="en-US" sz="1000" dirty="0">
              <a:latin typeface="+mn-ea"/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>
                  <a:alpha val="100000"/>
                </a:srgbClr>
              </a:clrFrom>
              <a:clrTo>
                <a:srgbClr val="FFFFFF">
                  <a:alpha val="100000"/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3995" y="118745"/>
            <a:ext cx="1821815" cy="469900"/>
          </a:xfrm>
          <a:prstGeom prst="rect">
            <a:avLst/>
          </a:prstGeom>
        </p:spPr>
      </p:pic>
      <p:grpSp>
        <p:nvGrpSpPr>
          <p:cNvPr id="46" name="组合 45"/>
          <p:cNvGrpSpPr/>
          <p:nvPr/>
        </p:nvGrpSpPr>
        <p:grpSpPr>
          <a:xfrm>
            <a:off x="146685" y="10075545"/>
            <a:ext cx="7252970" cy="497840"/>
            <a:chOff x="231" y="15867"/>
            <a:chExt cx="11422" cy="784"/>
          </a:xfrm>
        </p:grpSpPr>
        <p:sp>
          <p:nvSpPr>
            <p:cNvPr id="23" name="文本框 22"/>
            <p:cNvSpPr txBox="1"/>
            <p:nvPr/>
          </p:nvSpPr>
          <p:spPr>
            <a:xfrm>
              <a:off x="231" y="15867"/>
              <a:ext cx="5197" cy="3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zh-CN" altLang="en-US" sz="1050" b="1" dirty="0"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Jiangsu Firemana Safety Technology Co., LTD</a:t>
              </a:r>
              <a:endParaRPr lang="zh-CN" altLang="en-US" sz="1050" b="1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7582" y="16210"/>
              <a:ext cx="2246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0516-83843888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sp>
          <p:nvSpPr>
            <p:cNvPr id="40" name="文本框 39"/>
            <p:cNvSpPr txBox="1"/>
            <p:nvPr/>
          </p:nvSpPr>
          <p:spPr>
            <a:xfrm>
              <a:off x="9448" y="16210"/>
              <a:ext cx="2205" cy="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pPr algn="l"/>
              <a:r>
                <a:rPr lang="en-US" altLang="zh-CN" sz="1230" b="1" dirty="0">
                  <a:solidFill>
                    <a:srgbClr val="C00000"/>
                  </a:solidFill>
                  <a:latin typeface="Calibri" panose="020F0502020204030204" charset="0"/>
                  <a:cs typeface="Calibri" panose="020F0502020204030204" charset="0"/>
                </a:rPr>
                <a:t>       400-086-0699</a:t>
              </a:r>
              <a:endParaRPr lang="zh-CN" altLang="en-US" sz="1230" b="1" dirty="0">
                <a:solidFill>
                  <a:srgbClr val="C00000"/>
                </a:solidFill>
                <a:latin typeface="Calibri" panose="020F0502020204030204" charset="0"/>
                <a:cs typeface="Calibri" panose="020F0502020204030204" charset="0"/>
              </a:endParaRPr>
            </a:p>
          </p:txBody>
        </p:sp>
        <p:cxnSp>
          <p:nvCxnSpPr>
            <p:cNvPr id="35" name="直接连接符 34"/>
            <p:cNvCxnSpPr/>
            <p:nvPr/>
          </p:nvCxnSpPr>
          <p:spPr>
            <a:xfrm>
              <a:off x="231" y="16208"/>
              <a:ext cx="11238" cy="57"/>
            </a:xfrm>
            <a:prstGeom prst="line">
              <a:avLst/>
            </a:prstGeom>
            <a:ln w="9525">
              <a:solidFill>
                <a:srgbClr val="C9010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组合 2"/>
          <p:cNvGrpSpPr/>
          <p:nvPr/>
        </p:nvGrpSpPr>
        <p:grpSpPr>
          <a:xfrm>
            <a:off x="372110" y="946785"/>
            <a:ext cx="2481580" cy="321945"/>
            <a:chOff x="441" y="10524"/>
            <a:chExt cx="3908" cy="507"/>
          </a:xfrm>
        </p:grpSpPr>
        <p:sp>
          <p:nvSpPr>
            <p:cNvPr id="31" name="文本框 30"/>
            <p:cNvSpPr txBox="1"/>
            <p:nvPr/>
          </p:nvSpPr>
          <p:spPr>
            <a:xfrm>
              <a:off x="441" y="10524"/>
              <a:ext cx="3908" cy="50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p>
              <a:pPr algn="l">
                <a:lnSpc>
                  <a:spcPts val="1800"/>
                </a:lnSpc>
              </a:pPr>
              <a:r>
                <a:rPr lang="en-US" altLang="zh-CN" sz="1400" b="1" kern="100" dirty="0"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宋体" panose="02010600030101010101" pitchFamily="2" charset="-122"/>
                  <a:cs typeface="Times New Roman" panose="02020603050405020304" pitchFamily="18" charset="0"/>
                </a:rPr>
                <a:t>Continued Page</a:t>
              </a:r>
              <a:endParaRPr lang="en-US" altLang="zh-CN" sz="1400" b="1" kern="1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endParaRPr>
            </a:p>
          </p:txBody>
        </p:sp>
        <p:pic>
          <p:nvPicPr>
            <p:cNvPr id="29" name="图片 28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699" y="10652"/>
              <a:ext cx="277" cy="277"/>
            </a:xfrm>
            <a:prstGeom prst="rect">
              <a:avLst/>
            </a:prstGeom>
          </p:spPr>
        </p:pic>
        <p:pic>
          <p:nvPicPr>
            <p:cNvPr id="32" name="图片 31" descr="32303230323035363b32303231313635393bbaecc9abcff2d3d2bcfdcdb7"/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2860" y="10644"/>
              <a:ext cx="277" cy="277"/>
            </a:xfrm>
            <a:prstGeom prst="rect">
              <a:avLst/>
            </a:prstGeom>
          </p:spPr>
        </p:pic>
      </p:grpSp>
      <p:sp>
        <p:nvSpPr>
          <p:cNvPr id="4" name="文本框 3"/>
          <p:cNvSpPr txBox="1"/>
          <p:nvPr/>
        </p:nvSpPr>
        <p:spPr>
          <a:xfrm>
            <a:off x="147320" y="10291445"/>
            <a:ext cx="294767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Add: D3 </a:t>
            </a:r>
            <a:r>
              <a:rPr lang="en-US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Safe Valley Of  China</a:t>
            </a:r>
            <a:r>
              <a:rPr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Tongshan District, Xuzhou City, Jiangsu Province,China</a:t>
            </a:r>
            <a:endParaRPr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zYwNTRjMTk4NTE0ZDZlNzI2MmNiNzVjMzg5ZTIwZmE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3908</Words>
  <Application>WPS 演示</Application>
  <PresentationFormat>自定义</PresentationFormat>
  <Paragraphs>78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6" baseType="lpstr">
      <vt:lpstr>Arial</vt:lpstr>
      <vt:lpstr>宋体</vt:lpstr>
      <vt:lpstr>Wingdings</vt:lpstr>
      <vt:lpstr>Times New Roman</vt:lpstr>
      <vt:lpstr>MicrosoftYaHei</vt:lpstr>
      <vt:lpstr>Segoe Print</vt:lpstr>
      <vt:lpstr>Wingdings</vt:lpstr>
      <vt:lpstr>Calibri</vt:lpstr>
      <vt:lpstr>等线</vt:lpstr>
      <vt:lpstr>微软雅黑</vt:lpstr>
      <vt:lpstr>Calibri Light</vt:lpstr>
      <vt:lpstr>等线 Light</vt:lpstr>
      <vt:lpstr>Arial Unicode MS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SHANG FEI</dc:creator>
  <cp:lastModifiedBy>Lee</cp:lastModifiedBy>
  <cp:revision>159</cp:revision>
  <dcterms:created xsi:type="dcterms:W3CDTF">2022-04-06T05:39:00Z</dcterms:created>
  <dcterms:modified xsi:type="dcterms:W3CDTF">2022-06-14T00:47:43Z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A3023A16EC2F49038F935DC7BC2AA928</vt:lpwstr>
  </property>
  <property fmtid="{D5CDD505-2E9C-101B-9397-08002B2CF9AE}" pid="3" name="KSOProductBuildVer">
    <vt:lpwstr>2052-11.1.0.11744</vt:lpwstr>
  </property>
</Properties>
</file>