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media/image1.svg" ContentType="image/svg+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
  </p:notesMasterIdLst>
  <p:sldIdLst>
    <p:sldId id="256" r:id="rId3"/>
    <p:sldId id="257" r:id="rId4"/>
  </p:sldIdLst>
  <p:sldSz cx="7559675" cy="10691495"/>
  <p:notesSz cx="6858000" cy="9144000"/>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DC6"/>
    <a:srgbClr val="003778"/>
    <a:srgbClr val="00375A"/>
    <a:srgbClr val="003764"/>
    <a:srgbClr val="003768"/>
    <a:srgbClr val="FF3737"/>
    <a:srgbClr val="FE525E"/>
    <a:srgbClr val="FF7A83"/>
    <a:srgbClr val="DBF2FA"/>
    <a:srgbClr val="C901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8824" autoAdjust="0"/>
    <p:restoredTop sz="94479" autoAdjust="0"/>
  </p:normalViewPr>
  <p:slideViewPr>
    <p:cSldViewPr snapToGrid="0" snapToObjects="1">
      <p:cViewPr varScale="1">
        <p:scale>
          <a:sx n="46" d="100"/>
          <a:sy n="46" d="100"/>
        </p:scale>
        <p:origin x="344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gs" Target="tags/tag1.xml"/><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337950" y="1143000"/>
            <a:ext cx="21821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67024" y="1750118"/>
            <a:ext cx="6426276" cy="3723022"/>
          </a:xfrm>
        </p:spPr>
        <p:txBody>
          <a:bodyPr anchor="b"/>
          <a:lstStyle>
            <a:lvl1pPr algn="ctr">
              <a:defRPr sz="4960"/>
            </a:lvl1pPr>
          </a:lstStyle>
          <a:p>
            <a:r>
              <a:rPr lang="zh-CN" altLang="en-US"/>
              <a:t>单击此处编辑母版标题样式</a:t>
            </a:r>
            <a:endParaRPr lang="en-US" dirty="0"/>
          </a:p>
        </p:txBody>
      </p:sp>
      <p:sp>
        <p:nvSpPr>
          <p:cNvPr id="3" name="Subtitle 2"/>
          <p:cNvSpPr>
            <a:spLocks noGrp="1"/>
          </p:cNvSpPr>
          <p:nvPr>
            <p:ph type="subTitle" idx="1"/>
          </p:nvPr>
        </p:nvSpPr>
        <p:spPr>
          <a:xfrm>
            <a:off x="945041" y="5616713"/>
            <a:ext cx="5670244" cy="2581855"/>
          </a:xfrm>
        </p:spPr>
        <p:txBody>
          <a:bodyPr/>
          <a:lstStyle>
            <a:lvl1pPr marL="0" indent="0" algn="ctr">
              <a:buNone/>
              <a:defRPr sz="1985"/>
            </a:lvl1pPr>
            <a:lvl2pPr marL="377825" indent="0" algn="ctr">
              <a:buNone/>
              <a:defRPr sz="1655"/>
            </a:lvl2pPr>
            <a:lvl3pPr marL="756285" indent="0" algn="ctr">
              <a:buNone/>
              <a:defRPr sz="1490"/>
            </a:lvl3pPr>
            <a:lvl4pPr marL="1134110" indent="0" algn="ctr">
              <a:buNone/>
              <a:defRPr sz="1325"/>
            </a:lvl4pPr>
            <a:lvl5pPr marL="1511935" indent="0" algn="ctr">
              <a:buNone/>
              <a:defRPr sz="1325"/>
            </a:lvl5pPr>
            <a:lvl6pPr marL="1889760" indent="0" algn="ctr">
              <a:buNone/>
              <a:defRPr sz="1325"/>
            </a:lvl6pPr>
            <a:lvl7pPr marL="2268220" indent="0" algn="ctr">
              <a:buNone/>
              <a:defRPr sz="1325"/>
            </a:lvl7pPr>
            <a:lvl8pPr marL="2646045" indent="0" algn="ctr">
              <a:buNone/>
              <a:defRPr sz="1325"/>
            </a:lvl8pPr>
            <a:lvl9pPr marL="3023870" indent="0" algn="ctr">
              <a:buNone/>
              <a:defRPr sz="132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0358" y="569345"/>
            <a:ext cx="1630195" cy="906248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519773" y="569345"/>
            <a:ext cx="4796081" cy="906248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515835" y="2666024"/>
            <a:ext cx="6520780" cy="4448316"/>
          </a:xfrm>
        </p:spPr>
        <p:txBody>
          <a:bodyPr anchor="b"/>
          <a:lstStyle>
            <a:lvl1pPr>
              <a:defRPr sz="4960"/>
            </a:lvl1pPr>
          </a:lstStyle>
          <a:p>
            <a:r>
              <a:rPr lang="zh-CN" altLang="en-US"/>
              <a:t>单击此处编辑母版标题样式</a:t>
            </a:r>
            <a:endParaRPr lang="en-US" dirty="0"/>
          </a:p>
        </p:txBody>
      </p:sp>
      <p:sp>
        <p:nvSpPr>
          <p:cNvPr id="3" name="Text Placeholder 2"/>
          <p:cNvSpPr>
            <a:spLocks noGrp="1"/>
          </p:cNvSpPr>
          <p:nvPr>
            <p:ph type="body" idx="1"/>
          </p:nvPr>
        </p:nvSpPr>
        <p:spPr>
          <a:xfrm>
            <a:off x="515835" y="7156423"/>
            <a:ext cx="6520780" cy="2339264"/>
          </a:xfrm>
        </p:spPr>
        <p:txBody>
          <a:bodyPr/>
          <a:lstStyle>
            <a:lvl1pPr marL="0" indent="0">
              <a:buNone/>
              <a:defRPr sz="1985">
                <a:solidFill>
                  <a:schemeClr val="tx1"/>
                </a:solidFill>
              </a:defRPr>
            </a:lvl1pPr>
            <a:lvl2pPr marL="377825" indent="0">
              <a:buNone/>
              <a:defRPr sz="1655">
                <a:solidFill>
                  <a:schemeClr val="tx1">
                    <a:tint val="75000"/>
                  </a:schemeClr>
                </a:solidFill>
              </a:defRPr>
            </a:lvl2pPr>
            <a:lvl3pPr marL="756285"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89760" indent="0">
              <a:buNone/>
              <a:defRPr sz="1325">
                <a:solidFill>
                  <a:schemeClr val="tx1">
                    <a:tint val="75000"/>
                  </a:schemeClr>
                </a:solidFill>
              </a:defRPr>
            </a:lvl6pPr>
            <a:lvl7pPr marL="2268220" indent="0">
              <a:buNone/>
              <a:defRPr sz="1325">
                <a:solidFill>
                  <a:schemeClr val="tx1">
                    <a:tint val="75000"/>
                  </a:schemeClr>
                </a:solidFill>
              </a:defRPr>
            </a:lvl7pPr>
            <a:lvl8pPr marL="2646045" indent="0">
              <a:buNone/>
              <a:defRPr sz="1325">
                <a:solidFill>
                  <a:schemeClr val="tx1">
                    <a:tint val="75000"/>
                  </a:schemeClr>
                </a:solidFill>
              </a:defRPr>
            </a:lvl8pPr>
            <a:lvl9pPr marL="3023870" indent="0">
              <a:buNone/>
              <a:defRPr sz="1325">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519773" y="2846725"/>
            <a:ext cx="3213138" cy="678510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3827415" y="2846725"/>
            <a:ext cx="3213138" cy="678510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20757" y="569348"/>
            <a:ext cx="6520780" cy="2066971"/>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520757" y="2621464"/>
            <a:ext cx="3198371" cy="1284738"/>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89760" indent="0">
              <a:buNone/>
              <a:defRPr sz="1325" b="1"/>
            </a:lvl6pPr>
            <a:lvl7pPr marL="2268220"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520757" y="3906202"/>
            <a:ext cx="3198371" cy="574543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3827415" y="2621464"/>
            <a:ext cx="3214123" cy="1284738"/>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89760" indent="0">
              <a:buNone/>
              <a:defRPr sz="1325" b="1"/>
            </a:lvl6pPr>
            <a:lvl7pPr marL="2268220"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3827415" y="3906202"/>
            <a:ext cx="3214123" cy="574543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8" name="Footer Placeholder 7"/>
          <p:cNvSpPr>
            <a:spLocks noGrp="1"/>
          </p:cNvSpPr>
          <p:nvPr>
            <p:ph type="ftr" sz="quarter" idx="11"/>
          </p:nvPr>
        </p:nvSpPr>
        <p:spPr/>
        <p:txBody>
          <a:bodyPr/>
          <a:lstStyle/>
          <a:p>
            <a:endParaRPr kumimoji="1" lang="zh-CN" altLang="en-US"/>
          </a:p>
        </p:txBody>
      </p:sp>
      <p:sp>
        <p:nvSpPr>
          <p:cNvPr id="9" name="Slide Number Placeholder 8"/>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4" name="Footer Placeholder 3"/>
          <p:cNvSpPr>
            <a:spLocks noGrp="1"/>
          </p:cNvSpPr>
          <p:nvPr>
            <p:ph type="ftr" sz="quarter" idx="11"/>
          </p:nvPr>
        </p:nvSpPr>
        <p:spPr/>
        <p:txBody>
          <a:bodyPr/>
          <a:lstStyle/>
          <a:p>
            <a:endParaRPr kumimoji="1" lang="zh-CN" altLang="en-US"/>
          </a:p>
        </p:txBody>
      </p:sp>
      <p:sp>
        <p:nvSpPr>
          <p:cNvPr id="5" name="Slide Number Placeholder 4"/>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3" name="Footer Placeholder 2"/>
          <p:cNvSpPr>
            <a:spLocks noGrp="1"/>
          </p:cNvSpPr>
          <p:nvPr>
            <p:ph type="ftr" sz="quarter" idx="11"/>
          </p:nvPr>
        </p:nvSpPr>
        <p:spPr/>
        <p:txBody>
          <a:bodyPr/>
          <a:lstStyle/>
          <a:p>
            <a:endParaRPr kumimoji="1" lang="zh-CN" altLang="en-US"/>
          </a:p>
        </p:txBody>
      </p:sp>
      <p:sp>
        <p:nvSpPr>
          <p:cNvPr id="4" name="Slide Number Placeholder 3"/>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57" y="712918"/>
            <a:ext cx="2438402" cy="2495217"/>
          </a:xfrm>
        </p:spPr>
        <p:txBody>
          <a:bodyPr anchor="b"/>
          <a:lstStyle>
            <a:lvl1pPr>
              <a:defRPr sz="2645"/>
            </a:lvl1pPr>
          </a:lstStyle>
          <a:p>
            <a:r>
              <a:rPr lang="zh-CN" altLang="en-US"/>
              <a:t>单击此处编辑母版标题样式</a:t>
            </a:r>
            <a:endParaRPr lang="en-US" dirty="0"/>
          </a:p>
        </p:txBody>
      </p:sp>
      <p:sp>
        <p:nvSpPr>
          <p:cNvPr id="3" name="Content Placeholder 2"/>
          <p:cNvSpPr>
            <a:spLocks noGrp="1"/>
          </p:cNvSpPr>
          <p:nvPr>
            <p:ph idx="1"/>
          </p:nvPr>
        </p:nvSpPr>
        <p:spPr>
          <a:xfrm>
            <a:off x="3214123" y="1539708"/>
            <a:ext cx="3827415" cy="7599519"/>
          </a:xfr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520757" y="3208135"/>
            <a:ext cx="2438402" cy="5943467"/>
          </a:xfrm>
        </p:spPr>
        <p:txBody>
          <a:bodyPr/>
          <a:lstStyle>
            <a:lvl1pPr marL="0" indent="0">
              <a:buNone/>
              <a:defRPr sz="1325"/>
            </a:lvl1pPr>
            <a:lvl2pPr marL="377825" indent="0">
              <a:buNone/>
              <a:defRPr sz="1155"/>
            </a:lvl2pPr>
            <a:lvl3pPr marL="756285" indent="0">
              <a:buNone/>
              <a:defRPr sz="990"/>
            </a:lvl3pPr>
            <a:lvl4pPr marL="1134110" indent="0">
              <a:buNone/>
              <a:defRPr sz="825"/>
            </a:lvl4pPr>
            <a:lvl5pPr marL="1511935" indent="0">
              <a:buNone/>
              <a:defRPr sz="825"/>
            </a:lvl5pPr>
            <a:lvl6pPr marL="1889760" indent="0">
              <a:buNone/>
              <a:defRPr sz="825"/>
            </a:lvl6pPr>
            <a:lvl7pPr marL="2268220"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57" y="712918"/>
            <a:ext cx="2438402" cy="2495217"/>
          </a:xfrm>
        </p:spPr>
        <p:txBody>
          <a:bodyPr anchor="b"/>
          <a:lstStyle>
            <a:lvl1pPr>
              <a:defRPr sz="264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214123" y="1539708"/>
            <a:ext cx="3827415" cy="7599519"/>
          </a:xfrm>
        </p:spPr>
        <p:txBody>
          <a:bodyPr anchor="t"/>
          <a:lstStyle>
            <a:lvl1pPr marL="0" indent="0">
              <a:buNone/>
              <a:defRPr sz="2645"/>
            </a:lvl1pPr>
            <a:lvl2pPr marL="377825" indent="0">
              <a:buNone/>
              <a:defRPr sz="2315"/>
            </a:lvl2pPr>
            <a:lvl3pPr marL="756285" indent="0">
              <a:buNone/>
              <a:defRPr sz="1985"/>
            </a:lvl3pPr>
            <a:lvl4pPr marL="1134110" indent="0">
              <a:buNone/>
              <a:defRPr sz="1655"/>
            </a:lvl4pPr>
            <a:lvl5pPr marL="1511935" indent="0">
              <a:buNone/>
              <a:defRPr sz="1655"/>
            </a:lvl5pPr>
            <a:lvl6pPr marL="1889760" indent="0">
              <a:buNone/>
              <a:defRPr sz="1655"/>
            </a:lvl6pPr>
            <a:lvl7pPr marL="2268220" indent="0">
              <a:buNone/>
              <a:defRPr sz="1655"/>
            </a:lvl7pPr>
            <a:lvl8pPr marL="2646045" indent="0">
              <a:buNone/>
              <a:defRPr sz="1655"/>
            </a:lvl8pPr>
            <a:lvl9pPr marL="3023870" indent="0">
              <a:buNone/>
              <a:defRPr sz="1655"/>
            </a:lvl9pPr>
          </a:lstStyle>
          <a:p>
            <a:r>
              <a:rPr lang="zh-CN" altLang="en-US"/>
              <a:t>单击图标添加图片</a:t>
            </a:r>
            <a:endParaRPr lang="en-US" dirty="0"/>
          </a:p>
        </p:txBody>
      </p:sp>
      <p:sp>
        <p:nvSpPr>
          <p:cNvPr id="4" name="Text Placeholder 3"/>
          <p:cNvSpPr>
            <a:spLocks noGrp="1"/>
          </p:cNvSpPr>
          <p:nvPr>
            <p:ph type="body" sz="half" idx="2"/>
          </p:nvPr>
        </p:nvSpPr>
        <p:spPr>
          <a:xfrm>
            <a:off x="520757" y="3208135"/>
            <a:ext cx="2438402" cy="5943467"/>
          </a:xfrm>
        </p:spPr>
        <p:txBody>
          <a:bodyPr/>
          <a:lstStyle>
            <a:lvl1pPr marL="0" indent="0">
              <a:buNone/>
              <a:defRPr sz="1325"/>
            </a:lvl1pPr>
            <a:lvl2pPr marL="377825" indent="0">
              <a:buNone/>
              <a:defRPr sz="1155"/>
            </a:lvl2pPr>
            <a:lvl3pPr marL="756285" indent="0">
              <a:buNone/>
              <a:defRPr sz="990"/>
            </a:lvl3pPr>
            <a:lvl4pPr marL="1134110" indent="0">
              <a:buNone/>
              <a:defRPr sz="825"/>
            </a:lvl4pPr>
            <a:lvl5pPr marL="1511935" indent="0">
              <a:buNone/>
              <a:defRPr sz="825"/>
            </a:lvl5pPr>
            <a:lvl6pPr marL="1889760" indent="0">
              <a:buNone/>
              <a:defRPr sz="825"/>
            </a:lvl6pPr>
            <a:lvl7pPr marL="2268220"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73" y="569348"/>
            <a:ext cx="6520780" cy="2066971"/>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519773" y="2846725"/>
            <a:ext cx="6520780" cy="6785109"/>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519773" y="9911556"/>
            <a:ext cx="1701073" cy="569345"/>
          </a:xfrm>
          <a:prstGeom prst="rect">
            <a:avLst/>
          </a:prstGeom>
        </p:spPr>
        <p:txBody>
          <a:bodyPr vert="horz" lIns="91440" tIns="45720" rIns="91440" bIns="45720" rtlCol="0" anchor="ctr"/>
          <a:lstStyle>
            <a:lvl1pPr algn="l">
              <a:defRPr sz="990">
                <a:solidFill>
                  <a:schemeClr val="tx1">
                    <a:tint val="75000"/>
                  </a:schemeClr>
                </a:solidFill>
              </a:defRPr>
            </a:lvl1p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3"/>
          </p:nvPr>
        </p:nvSpPr>
        <p:spPr>
          <a:xfrm>
            <a:off x="2504358" y="9911556"/>
            <a:ext cx="2551610" cy="569345"/>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kumimoji="1" lang="zh-CN" altLang="en-US"/>
          </a:p>
        </p:txBody>
      </p:sp>
      <p:sp>
        <p:nvSpPr>
          <p:cNvPr id="6" name="Slide Number Placeholder 5"/>
          <p:cNvSpPr>
            <a:spLocks noGrp="1"/>
          </p:cNvSpPr>
          <p:nvPr>
            <p:ph type="sldNum" sz="quarter" idx="4"/>
          </p:nvPr>
        </p:nvSpPr>
        <p:spPr>
          <a:xfrm>
            <a:off x="5339480" y="9911556"/>
            <a:ext cx="1701073" cy="569345"/>
          </a:xfrm>
          <a:prstGeom prst="rect">
            <a:avLst/>
          </a:prstGeom>
        </p:spPr>
        <p:txBody>
          <a:bodyPr vert="horz" lIns="91440" tIns="45720" rIns="91440" bIns="45720" rtlCol="0" anchor="ctr"/>
          <a:lstStyle>
            <a:lvl1pPr algn="r">
              <a:defRPr sz="990">
                <a:solidFill>
                  <a:schemeClr val="tx1">
                    <a:tint val="75000"/>
                  </a:schemeClr>
                </a:solidFill>
              </a:defRPr>
            </a:lvl1pPr>
          </a:lstStyle>
          <a:p>
            <a:fld id="{C728DA52-3649-BA4E-B021-D75B40B8A59E}"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56285" rtl="0" eaLnBrk="1" latinLnBrk="0" hangingPunct="1">
        <a:lnSpc>
          <a:spcPct val="90000"/>
        </a:lnSpc>
        <a:spcBef>
          <a:spcPct val="0"/>
        </a:spcBef>
        <a:buNone/>
        <a:defRPr sz="3640" kern="1200">
          <a:solidFill>
            <a:schemeClr val="tx1"/>
          </a:solidFill>
          <a:latin typeface="+mj-lt"/>
          <a:ea typeface="+mj-ea"/>
          <a:cs typeface="+mj-cs"/>
        </a:defRPr>
      </a:lvl1pPr>
    </p:titleStyle>
    <p:bodyStyle>
      <a:lvl1pPr marL="189230" indent="-189230" algn="l" defTabSz="756285" rtl="0" eaLnBrk="1" latinLnBrk="0" hangingPunct="1">
        <a:lnSpc>
          <a:spcPct val="90000"/>
        </a:lnSpc>
        <a:spcBef>
          <a:spcPct val="166000"/>
        </a:spcBef>
        <a:buFont typeface="Arial" panose="020B0604020202020204" pitchFamily="34" charset="0"/>
        <a:buChar char="•"/>
        <a:defRPr sz="2315" kern="1200">
          <a:solidFill>
            <a:schemeClr val="tx1"/>
          </a:solidFill>
          <a:latin typeface="+mn-lt"/>
          <a:ea typeface="+mn-ea"/>
          <a:cs typeface="+mn-cs"/>
        </a:defRPr>
      </a:lvl1pPr>
      <a:lvl2pPr marL="567055" indent="-189230" algn="l" defTabSz="756285" rtl="0" eaLnBrk="1" latinLnBrk="0" hangingPunct="1">
        <a:lnSpc>
          <a:spcPct val="90000"/>
        </a:lnSpc>
        <a:spcBef>
          <a:spcPct val="83000"/>
        </a:spcBef>
        <a:buFont typeface="Arial" panose="020B0604020202020204" pitchFamily="34" charset="0"/>
        <a:buChar char="•"/>
        <a:defRPr sz="1985" kern="1200">
          <a:solidFill>
            <a:schemeClr val="tx1"/>
          </a:solidFill>
          <a:latin typeface="+mn-lt"/>
          <a:ea typeface="+mn-ea"/>
          <a:cs typeface="+mn-cs"/>
        </a:defRPr>
      </a:lvl2pPr>
      <a:lvl3pPr marL="944880" indent="-189230" algn="l" defTabSz="756285" rtl="0" eaLnBrk="1" latinLnBrk="0" hangingPunct="1">
        <a:lnSpc>
          <a:spcPct val="90000"/>
        </a:lnSpc>
        <a:spcBef>
          <a:spcPct val="83000"/>
        </a:spcBef>
        <a:buFont typeface="Arial" panose="020B0604020202020204" pitchFamily="34" charset="0"/>
        <a:buChar char="•"/>
        <a:defRPr sz="1655" kern="1200">
          <a:solidFill>
            <a:schemeClr val="tx1"/>
          </a:solidFill>
          <a:latin typeface="+mn-lt"/>
          <a:ea typeface="+mn-ea"/>
          <a:cs typeface="+mn-cs"/>
        </a:defRPr>
      </a:lvl3pPr>
      <a:lvl4pPr marL="132270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4pPr>
      <a:lvl5pPr marL="170116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5pPr>
      <a:lvl6pPr marL="2078990"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6pPr>
      <a:lvl7pPr marL="245681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7pPr>
      <a:lvl8pPr marL="283527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8pPr>
      <a:lvl9pPr marL="3213100"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9pPr>
    </p:bodyStyle>
    <p:otherStyle>
      <a:defPPr>
        <a:defRPr lang="en-US"/>
      </a:defPPr>
      <a:lvl1pPr marL="0" algn="l" defTabSz="756285" rtl="0" eaLnBrk="1" latinLnBrk="0" hangingPunct="1">
        <a:defRPr sz="1490" kern="1200">
          <a:solidFill>
            <a:schemeClr val="tx1"/>
          </a:solidFill>
          <a:latin typeface="+mn-lt"/>
          <a:ea typeface="+mn-ea"/>
          <a:cs typeface="+mn-cs"/>
        </a:defRPr>
      </a:lvl1pPr>
      <a:lvl2pPr marL="377825" algn="l" defTabSz="756285" rtl="0" eaLnBrk="1" latinLnBrk="0" hangingPunct="1">
        <a:defRPr sz="1490" kern="1200">
          <a:solidFill>
            <a:schemeClr val="tx1"/>
          </a:solidFill>
          <a:latin typeface="+mn-lt"/>
          <a:ea typeface="+mn-ea"/>
          <a:cs typeface="+mn-cs"/>
        </a:defRPr>
      </a:lvl2pPr>
      <a:lvl3pPr marL="756285" algn="l" defTabSz="756285" rtl="0" eaLnBrk="1" latinLnBrk="0" hangingPunct="1">
        <a:defRPr sz="1490" kern="1200">
          <a:solidFill>
            <a:schemeClr val="tx1"/>
          </a:solidFill>
          <a:latin typeface="+mn-lt"/>
          <a:ea typeface="+mn-ea"/>
          <a:cs typeface="+mn-cs"/>
        </a:defRPr>
      </a:lvl3pPr>
      <a:lvl4pPr marL="1134110" algn="l" defTabSz="756285" rtl="0" eaLnBrk="1" latinLnBrk="0" hangingPunct="1">
        <a:defRPr sz="1490" kern="1200">
          <a:solidFill>
            <a:schemeClr val="tx1"/>
          </a:solidFill>
          <a:latin typeface="+mn-lt"/>
          <a:ea typeface="+mn-ea"/>
          <a:cs typeface="+mn-cs"/>
        </a:defRPr>
      </a:lvl4pPr>
      <a:lvl5pPr marL="1511935" algn="l" defTabSz="756285" rtl="0" eaLnBrk="1" latinLnBrk="0" hangingPunct="1">
        <a:defRPr sz="1490" kern="1200">
          <a:solidFill>
            <a:schemeClr val="tx1"/>
          </a:solidFill>
          <a:latin typeface="+mn-lt"/>
          <a:ea typeface="+mn-ea"/>
          <a:cs typeface="+mn-cs"/>
        </a:defRPr>
      </a:lvl5pPr>
      <a:lvl6pPr marL="1889760" algn="l" defTabSz="756285" rtl="0" eaLnBrk="1" latinLnBrk="0" hangingPunct="1">
        <a:defRPr sz="1490" kern="1200">
          <a:solidFill>
            <a:schemeClr val="tx1"/>
          </a:solidFill>
          <a:latin typeface="+mn-lt"/>
          <a:ea typeface="+mn-ea"/>
          <a:cs typeface="+mn-cs"/>
        </a:defRPr>
      </a:lvl6pPr>
      <a:lvl7pPr marL="2268220" algn="l" defTabSz="756285" rtl="0" eaLnBrk="1" latinLnBrk="0" hangingPunct="1">
        <a:defRPr sz="1490" kern="1200">
          <a:solidFill>
            <a:schemeClr val="tx1"/>
          </a:solidFill>
          <a:latin typeface="+mn-lt"/>
          <a:ea typeface="+mn-ea"/>
          <a:cs typeface="+mn-cs"/>
        </a:defRPr>
      </a:lvl7pPr>
      <a:lvl8pPr marL="2646045" algn="l" defTabSz="756285" rtl="0" eaLnBrk="1" latinLnBrk="0" hangingPunct="1">
        <a:defRPr sz="1490" kern="1200">
          <a:solidFill>
            <a:schemeClr val="tx1"/>
          </a:solidFill>
          <a:latin typeface="+mn-lt"/>
          <a:ea typeface="+mn-ea"/>
          <a:cs typeface="+mn-cs"/>
        </a:defRPr>
      </a:lvl8pPr>
      <a:lvl9pPr marL="3023870" algn="l" defTabSz="756285" rtl="0" eaLnBrk="1" latinLnBrk="0" hangingPunct="1">
        <a:defRPr sz="14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3.png"/><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文本框 89"/>
          <p:cNvSpPr txBox="1"/>
          <p:nvPr/>
        </p:nvSpPr>
        <p:spPr>
          <a:xfrm>
            <a:off x="234950" y="5521325"/>
            <a:ext cx="3108325" cy="275590"/>
          </a:xfrm>
          <a:prstGeom prst="rect">
            <a:avLst/>
          </a:prstGeom>
          <a:gradFill>
            <a:gsLst>
              <a:gs pos="2000">
                <a:srgbClr val="F9F8F6"/>
              </a:gs>
              <a:gs pos="100000">
                <a:srgbClr val="CCCBC9"/>
              </a:gs>
            </a:gsLst>
            <a:lin ang="13500000" scaled="0"/>
          </a:gradFill>
        </p:spPr>
        <p:txBody>
          <a:bodyPr wrap="square" rtlCol="0">
            <a:spAutoFit/>
          </a:bodyPr>
          <a:p>
            <a:endParaRPr lang="zh-CN" altLang="en-US" sz="1200"/>
          </a:p>
        </p:txBody>
      </p:sp>
      <p:sp>
        <p:nvSpPr>
          <p:cNvPr id="88" name="文本框 87"/>
          <p:cNvSpPr txBox="1"/>
          <p:nvPr/>
        </p:nvSpPr>
        <p:spPr>
          <a:xfrm>
            <a:off x="234950" y="4972685"/>
            <a:ext cx="3108960" cy="275590"/>
          </a:xfrm>
          <a:prstGeom prst="rect">
            <a:avLst/>
          </a:prstGeom>
          <a:gradFill>
            <a:gsLst>
              <a:gs pos="2000">
                <a:srgbClr val="F9F8F6"/>
              </a:gs>
              <a:gs pos="100000">
                <a:srgbClr val="CCCBC9"/>
              </a:gs>
            </a:gsLst>
            <a:lin ang="13500000" scaled="0"/>
          </a:gradFill>
        </p:spPr>
        <p:txBody>
          <a:bodyPr wrap="square" rtlCol="0">
            <a:spAutoFit/>
          </a:bodyPr>
          <a:p>
            <a:endParaRPr lang="zh-CN" altLang="en-US" sz="1200"/>
          </a:p>
        </p:txBody>
      </p:sp>
      <p:sp>
        <p:nvSpPr>
          <p:cNvPr id="87" name="文本框 86"/>
          <p:cNvSpPr txBox="1"/>
          <p:nvPr/>
        </p:nvSpPr>
        <p:spPr>
          <a:xfrm>
            <a:off x="233680" y="4367530"/>
            <a:ext cx="3107055" cy="275590"/>
          </a:xfrm>
          <a:prstGeom prst="rect">
            <a:avLst/>
          </a:prstGeom>
          <a:gradFill>
            <a:gsLst>
              <a:gs pos="2000">
                <a:srgbClr val="F9F8F6"/>
              </a:gs>
              <a:gs pos="100000">
                <a:srgbClr val="CCCBC9"/>
              </a:gs>
            </a:gsLst>
            <a:lin ang="13500000" scaled="0"/>
          </a:gradFill>
        </p:spPr>
        <p:txBody>
          <a:bodyPr wrap="square" rtlCol="0">
            <a:spAutoFit/>
          </a:bodyPr>
          <a:p>
            <a:endParaRPr lang="zh-CN" altLang="en-US" sz="1200"/>
          </a:p>
        </p:txBody>
      </p:sp>
      <p:sp>
        <p:nvSpPr>
          <p:cNvPr id="7" name="文本框 6"/>
          <p:cNvSpPr txBox="1"/>
          <p:nvPr/>
        </p:nvSpPr>
        <p:spPr>
          <a:xfrm>
            <a:off x="5053049" y="408447"/>
            <a:ext cx="2817114" cy="245110"/>
          </a:xfrm>
          <a:prstGeom prst="rect">
            <a:avLst/>
          </a:prstGeom>
          <a:noFill/>
        </p:spPr>
        <p:txBody>
          <a:bodyPr wrap="square" rtlCol="0">
            <a:spAutoFit/>
          </a:bodyPr>
          <a:lstStyle/>
          <a:p>
            <a:r>
              <a:rPr lang="en-US" altLang="zh-CN" sz="1000" dirty="0">
                <a:latin typeface="宋体" panose="02010600030101010101" pitchFamily="2" charset="-122"/>
                <a:ea typeface="宋体" panose="02010600030101010101" pitchFamily="2" charset="-122"/>
              </a:rPr>
              <a:t>        </a:t>
            </a:r>
            <a:r>
              <a:rPr lang="en-US" altLang="zh-CN" sz="1000" b="1" dirty="0">
                <a:latin typeface="宋体" panose="02010600030101010101" pitchFamily="2" charset="-122"/>
                <a:ea typeface="宋体" panose="02010600030101010101" pitchFamily="2" charset="-122"/>
              </a:rPr>
              <a:t>The Expert In Fire Testing</a:t>
            </a:r>
            <a:endParaRPr lang="zh-CN" altLang="en-US" sz="1000" dirty="0">
              <a:latin typeface="宋体" panose="02010600030101010101" pitchFamily="2" charset="-122"/>
              <a:ea typeface="宋体" panose="02010600030101010101" pitchFamily="2" charset="-122"/>
            </a:endParaRPr>
          </a:p>
        </p:txBody>
      </p:sp>
      <p:cxnSp>
        <p:nvCxnSpPr>
          <p:cNvPr id="9" name="直接连接符 8"/>
          <p:cNvCxnSpPr/>
          <p:nvPr/>
        </p:nvCxnSpPr>
        <p:spPr>
          <a:xfrm>
            <a:off x="0" y="688340"/>
            <a:ext cx="7560945" cy="0"/>
          </a:xfrm>
          <a:prstGeom prst="line">
            <a:avLst/>
          </a:prstGeom>
          <a:ln w="57150">
            <a:solidFill>
              <a:srgbClr val="C9010C"/>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221615" y="808990"/>
            <a:ext cx="8061960" cy="368300"/>
          </a:xfrm>
          <a:prstGeom prst="rect">
            <a:avLst/>
          </a:prstGeom>
          <a:noFill/>
        </p:spPr>
        <p:txBody>
          <a:bodyPr wrap="square" rtlCol="0">
            <a:spAutoFit/>
          </a:bodyPr>
          <a:lstStyle/>
          <a:p>
            <a:r>
              <a:rPr lang="zh-CN" altLang="en-US" b="1" dirty="0">
                <a:latin typeface="Times New Roman" panose="02020603050405020304" pitchFamily="18" charset="0"/>
                <a:ea typeface="宋体" panose="02010600030101010101" pitchFamily="2" charset="-122"/>
                <a:cs typeface="Times New Roman" panose="02020603050405020304" pitchFamily="18" charset="0"/>
              </a:rPr>
              <a:t>Fire </a:t>
            </a:r>
            <a:r>
              <a:rPr lang="en-US" altLang="zh-CN" b="1" dirty="0">
                <a:latin typeface="Times New Roman" panose="02020603050405020304" pitchFamily="18" charset="0"/>
                <a:ea typeface="宋体" panose="02010600030101010101" pitchFamily="2" charset="-122"/>
                <a:cs typeface="Times New Roman" panose="02020603050405020304" pitchFamily="18" charset="0"/>
              </a:rPr>
              <a:t>R</a:t>
            </a:r>
            <a:r>
              <a:rPr lang="zh-CN" altLang="en-US" b="1" dirty="0">
                <a:latin typeface="Times New Roman" panose="02020603050405020304" pitchFamily="18" charset="0"/>
                <a:ea typeface="宋体" panose="02010600030101010101" pitchFamily="2" charset="-122"/>
                <a:cs typeface="Times New Roman" panose="02020603050405020304" pitchFamily="18" charset="0"/>
              </a:rPr>
              <a:t>esistance </a:t>
            </a:r>
            <a:r>
              <a:rPr lang="en-US" altLang="zh-CN" b="1" dirty="0">
                <a:latin typeface="Times New Roman" panose="02020603050405020304" pitchFamily="18" charset="0"/>
                <a:ea typeface="宋体" panose="02010600030101010101" pitchFamily="2" charset="-122"/>
                <a:cs typeface="Times New Roman" panose="02020603050405020304" pitchFamily="18" charset="0"/>
              </a:rPr>
              <a:t>T</a:t>
            </a:r>
            <a:r>
              <a:rPr lang="zh-CN" altLang="en-US" b="1" dirty="0">
                <a:latin typeface="Times New Roman" panose="02020603050405020304" pitchFamily="18" charset="0"/>
                <a:ea typeface="宋体" panose="02010600030101010101" pitchFamily="2" charset="-122"/>
                <a:cs typeface="Times New Roman" panose="02020603050405020304" pitchFamily="18" charset="0"/>
              </a:rPr>
              <a:t>est </a:t>
            </a:r>
            <a:r>
              <a:rPr lang="en-US" altLang="zh-CN" b="1" dirty="0">
                <a:latin typeface="Times New Roman" panose="02020603050405020304" pitchFamily="18" charset="0"/>
                <a:ea typeface="宋体" panose="02010600030101010101" pitchFamily="2" charset="-122"/>
                <a:cs typeface="Times New Roman" panose="02020603050405020304" pitchFamily="18" charset="0"/>
              </a:rPr>
              <a:t>E</a:t>
            </a:r>
            <a:r>
              <a:rPr lang="zh-CN" altLang="en-US" b="1" dirty="0">
                <a:latin typeface="Times New Roman" panose="02020603050405020304" pitchFamily="18" charset="0"/>
                <a:ea typeface="宋体" panose="02010600030101010101" pitchFamily="2" charset="-122"/>
                <a:cs typeface="Times New Roman" panose="02020603050405020304" pitchFamily="18" charset="0"/>
              </a:rPr>
              <a:t>quipment </a:t>
            </a:r>
            <a:r>
              <a:rPr lang="en-US" altLang="zh-CN" b="1" dirty="0">
                <a:latin typeface="Times New Roman" panose="02020603050405020304" pitchFamily="18" charset="0"/>
                <a:ea typeface="宋体" panose="02010600030101010101" pitchFamily="2" charset="-122"/>
                <a:cs typeface="Times New Roman" panose="02020603050405020304" pitchFamily="18" charset="0"/>
              </a:rPr>
              <a:t>F</a:t>
            </a:r>
            <a:r>
              <a:rPr lang="zh-CN" altLang="en-US" b="1" dirty="0">
                <a:latin typeface="Times New Roman" panose="02020603050405020304" pitchFamily="18" charset="0"/>
                <a:ea typeface="宋体" panose="02010600030101010101" pitchFamily="2" charset="-122"/>
                <a:cs typeface="Times New Roman" panose="02020603050405020304" pitchFamily="18" charset="0"/>
              </a:rPr>
              <a:t>or </a:t>
            </a:r>
            <a:r>
              <a:rPr lang="en-US" altLang="zh-CN" b="1" dirty="0">
                <a:latin typeface="Times New Roman" panose="02020603050405020304" pitchFamily="18" charset="0"/>
                <a:ea typeface="宋体" panose="02010600030101010101" pitchFamily="2" charset="-122"/>
                <a:cs typeface="Times New Roman" panose="02020603050405020304" pitchFamily="18" charset="0"/>
              </a:rPr>
              <a:t>F</a:t>
            </a:r>
            <a:r>
              <a:rPr lang="zh-CN" altLang="en-US" b="1" dirty="0">
                <a:latin typeface="Times New Roman" panose="02020603050405020304" pitchFamily="18" charset="0"/>
                <a:ea typeface="宋体" panose="02010600030101010101" pitchFamily="2" charset="-122"/>
                <a:cs typeface="Times New Roman" panose="02020603050405020304" pitchFamily="18" charset="0"/>
              </a:rPr>
              <a:t>ireproof </a:t>
            </a:r>
            <a:r>
              <a:rPr lang="en-US" altLang="zh-CN" b="1" dirty="0">
                <a:latin typeface="Times New Roman" panose="02020603050405020304" pitchFamily="18" charset="0"/>
                <a:ea typeface="宋体" panose="02010600030101010101" pitchFamily="2" charset="-122"/>
                <a:cs typeface="Times New Roman" panose="02020603050405020304" pitchFamily="18" charset="0"/>
              </a:rPr>
              <a:t>C</a:t>
            </a:r>
            <a:r>
              <a:rPr lang="zh-CN" altLang="en-US" b="1" dirty="0">
                <a:latin typeface="Times New Roman" panose="02020603050405020304" pitchFamily="18" charset="0"/>
                <a:ea typeface="宋体" panose="02010600030101010101" pitchFamily="2" charset="-122"/>
                <a:cs typeface="Times New Roman" panose="02020603050405020304" pitchFamily="18" charset="0"/>
              </a:rPr>
              <a:t>oating </a:t>
            </a:r>
            <a:r>
              <a:rPr lang="en-US" altLang="zh-CN" b="1" dirty="0">
                <a:latin typeface="Times New Roman" panose="02020603050405020304" pitchFamily="18" charset="0"/>
                <a:ea typeface="宋体" panose="02010600030101010101" pitchFamily="2" charset="-122"/>
                <a:cs typeface="Times New Roman" panose="02020603050405020304" pitchFamily="18" charset="0"/>
              </a:rPr>
              <a:t>O</a:t>
            </a:r>
            <a:r>
              <a:rPr lang="zh-CN" altLang="en-US" b="1" dirty="0">
                <a:latin typeface="Times New Roman" panose="02020603050405020304" pitchFamily="18" charset="0"/>
                <a:ea typeface="宋体" panose="02010600030101010101" pitchFamily="2" charset="-122"/>
                <a:cs typeface="Times New Roman" panose="02020603050405020304" pitchFamily="18" charset="0"/>
              </a:rPr>
              <a:t>f </a:t>
            </a:r>
            <a:r>
              <a:rPr lang="en-US" altLang="zh-CN" b="1" dirty="0">
                <a:latin typeface="Times New Roman" panose="02020603050405020304" pitchFamily="18" charset="0"/>
                <a:ea typeface="宋体" panose="02010600030101010101" pitchFamily="2" charset="-122"/>
                <a:cs typeface="Times New Roman" panose="02020603050405020304" pitchFamily="18" charset="0"/>
              </a:rPr>
              <a:t>S</a:t>
            </a:r>
            <a:r>
              <a:rPr lang="zh-CN" altLang="en-US" b="1" dirty="0">
                <a:latin typeface="Times New Roman" panose="02020603050405020304" pitchFamily="18" charset="0"/>
                <a:ea typeface="宋体" panose="02010600030101010101" pitchFamily="2" charset="-122"/>
                <a:cs typeface="Times New Roman" panose="02020603050405020304" pitchFamily="18" charset="0"/>
              </a:rPr>
              <a:t>teel </a:t>
            </a:r>
            <a:r>
              <a:rPr lang="en-US" altLang="zh-CN" b="1" dirty="0">
                <a:latin typeface="Times New Roman" panose="02020603050405020304" pitchFamily="18" charset="0"/>
                <a:ea typeface="宋体" panose="02010600030101010101" pitchFamily="2" charset="-122"/>
                <a:cs typeface="Times New Roman" panose="02020603050405020304" pitchFamily="18" charset="0"/>
              </a:rPr>
              <a:t>S</a:t>
            </a:r>
            <a:r>
              <a:rPr lang="zh-CN" altLang="en-US" b="1" dirty="0">
                <a:latin typeface="Times New Roman" panose="02020603050405020304" pitchFamily="18" charset="0"/>
                <a:ea typeface="宋体" panose="02010600030101010101" pitchFamily="2" charset="-122"/>
                <a:cs typeface="Times New Roman" panose="02020603050405020304" pitchFamily="18" charset="0"/>
              </a:rPr>
              <a:t>tructure</a:t>
            </a:r>
            <a:endParaRPr lang="zh-CN" altLang="en-US" b="1"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16" name="文本框 15"/>
          <p:cNvSpPr txBox="1"/>
          <p:nvPr/>
        </p:nvSpPr>
        <p:spPr>
          <a:xfrm>
            <a:off x="146685" y="1177925"/>
            <a:ext cx="6913245" cy="860425"/>
          </a:xfrm>
          <a:prstGeom prst="rect">
            <a:avLst/>
          </a:prstGeom>
          <a:noFill/>
        </p:spPr>
        <p:txBody>
          <a:bodyPr wrap="square" rtlCol="0">
            <a:spAutoFit/>
          </a:bodyPr>
          <a:lstStyle/>
          <a:p>
            <a:pPr fontAlgn="auto">
              <a:lnSpc>
                <a:spcPts val="1500"/>
              </a:lnSpc>
            </a:pPr>
            <a:r>
              <a:rPr lang="en-US" sz="1000" dirty="0">
                <a:latin typeface="Times New Roman" panose="02020603050405020304" pitchFamily="18" charset="0"/>
                <a:ea typeface="宋体" panose="02010600030101010101" pitchFamily="2" charset="-122"/>
                <a:cs typeface="Times New Roman" panose="02020603050405020304" pitchFamily="18" charset="0"/>
              </a:rPr>
              <a:t>  </a:t>
            </a:r>
            <a:r>
              <a:rPr sz="1000" dirty="0">
                <a:latin typeface="Times New Roman" panose="02020603050405020304" pitchFamily="18" charset="0"/>
                <a:ea typeface="宋体" panose="02010600030101010101" pitchFamily="2" charset="-122"/>
                <a:cs typeface="Times New Roman" panose="02020603050405020304" pitchFamily="18" charset="0"/>
              </a:rPr>
              <a:t>Steel structure fire retardant coating heat insulation efficiency and fire resistance limit test furnace is according to the national standard GB14907-2018 "Steel structure fire retardant coating", GB/T9978-2008 fourth, fifth 5.1 and 5.2 stipulated in the technical indicators developed for the fire resistance test of steel structure fire retardant coating special instrument. High degree of automation, accurate test data.</a:t>
            </a:r>
            <a:endParaRPr sz="1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2" name="文本框 21"/>
          <p:cNvSpPr txBox="1"/>
          <p:nvPr/>
        </p:nvSpPr>
        <p:spPr>
          <a:xfrm flipH="1">
            <a:off x="176530" y="6856730"/>
            <a:ext cx="3420110" cy="3361055"/>
          </a:xfrm>
          <a:prstGeom prst="rect">
            <a:avLst/>
          </a:prstGeom>
          <a:noFill/>
        </p:spPr>
        <p:txBody>
          <a:bodyPr wrap="square">
            <a:spAutoFit/>
          </a:bodyPr>
          <a:lstStyle/>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rPr>
              <a:t>Frame structure </a:t>
            </a:r>
            <a:r>
              <a:rPr lang="en-US" sz="1000" dirty="0">
                <a:latin typeface="Times New Roman" panose="02020603050405020304" pitchFamily="18" charset="0"/>
                <a:ea typeface="宋体" panose="02010600030101010101" pitchFamily="2" charset="-122"/>
                <a:cs typeface="Times New Roman" panose="02020603050405020304" pitchFamily="18" charset="0"/>
              </a:rPr>
              <a:t>chamber</a:t>
            </a:r>
            <a:r>
              <a:rPr sz="1000" dirty="0">
                <a:latin typeface="Times New Roman" panose="02020603050405020304" pitchFamily="18" charset="0"/>
                <a:ea typeface="宋体" panose="02010600030101010101" pitchFamily="2" charset="-122"/>
                <a:cs typeface="Times New Roman" panose="02020603050405020304" pitchFamily="18" charset="0"/>
              </a:rPr>
              <a:t> body, stable structure. Internal heat resistant and heat resistant fiber heat insulation treatment, to ensure the temperature in the furnace and reduce high temperature damage to the surrounding environment</a:t>
            </a:r>
            <a:endParaRPr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rPr>
              <a:t>The furnace cover adopts spiral locking mode, convenient operation, reliable locking effect; The furnace cover is installed with a lifting ring, which is convenient for lifting when in use</a:t>
            </a:r>
            <a:endParaRPr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rPr>
              <a:t>Equipped with imported nozzle burner control system, the burner power is 230KW to produce jet fire for heating in the furnace</a:t>
            </a:r>
            <a:endParaRPr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rPr>
              <a:t>The nozzle is equipped with gas solenoid valve, gas proportional valve, gas ball valve, gas transmitter and other components to ensure the control and monitoring of air intake and ensure the safety of equipment operation</a:t>
            </a:r>
            <a:endParaRPr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endParaRPr sz="1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4" name="文本框 23"/>
          <p:cNvSpPr txBox="1"/>
          <p:nvPr/>
        </p:nvSpPr>
        <p:spPr>
          <a:xfrm>
            <a:off x="205740" y="2966720"/>
            <a:ext cx="3380105" cy="668020"/>
          </a:xfrm>
          <a:prstGeom prst="rect">
            <a:avLst/>
          </a:prstGeom>
          <a:noFill/>
        </p:spPr>
        <p:txBody>
          <a:bodyPr wrap="square">
            <a:spAutoFit/>
          </a:bodyPr>
          <a:lstStyle/>
          <a:p>
            <a:pPr fontAlgn="auto">
              <a:lnSpc>
                <a:spcPts val="1500"/>
              </a:lnSpc>
            </a:pPr>
            <a:r>
              <a:rPr lang="zh-CN" altLang="zh-CN" sz="1000" dirty="0">
                <a:latin typeface="Times New Roman" panose="02020603050405020304" pitchFamily="18" charset="0"/>
                <a:ea typeface="宋体" panose="02010600030101010101" pitchFamily="2" charset="-122"/>
                <a:cs typeface="Times New Roman" panose="02020603050405020304" pitchFamily="18" charset="0"/>
              </a:rPr>
              <a:t>Gb14907-2018 Steel Structure fire Retardant Coating</a:t>
            </a:r>
            <a:endParaRPr lang="zh-CN" altLang="zh-CN" sz="10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1500"/>
              </a:lnSpc>
            </a:pPr>
            <a:r>
              <a:rPr lang="zh-CN" altLang="zh-CN" sz="1000" dirty="0">
                <a:latin typeface="Times New Roman" panose="02020603050405020304" pitchFamily="18" charset="0"/>
                <a:ea typeface="宋体" panose="02010600030101010101" pitchFamily="2" charset="-122"/>
                <a:cs typeface="Times New Roman" panose="02020603050405020304" pitchFamily="18" charset="0"/>
              </a:rPr>
              <a:t>GB/T9978-2008 Fire resistance test method for building elements</a:t>
            </a:r>
            <a:endParaRPr lang="zh-CN" altLang="zh-CN" sz="1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6" name="文本框 25"/>
          <p:cNvSpPr txBox="1"/>
          <p:nvPr/>
        </p:nvSpPr>
        <p:spPr>
          <a:xfrm>
            <a:off x="241935" y="2582545"/>
            <a:ext cx="3399790" cy="321945"/>
          </a:xfrm>
          <a:prstGeom prst="rect">
            <a:avLst/>
          </a:prstGeom>
          <a:noFill/>
        </p:spPr>
        <p:txBody>
          <a:bodyPr wrap="square">
            <a:spAutoFit/>
          </a:bodyPr>
          <a:lstStyle/>
          <a:p>
            <a:pPr>
              <a:lnSpc>
                <a:spcPts val="1800"/>
              </a:lnSpc>
            </a:pPr>
            <a:r>
              <a:rPr lang="en-US" altLang="zh-CN" sz="1400" b="1" kern="100" dirty="0">
                <a:latin typeface="Times New Roman" panose="02020603050405020304" pitchFamily="18" charset="0"/>
                <a:ea typeface="宋体" panose="02010600030101010101" pitchFamily="2" charset="-122"/>
                <a:cs typeface="Times New Roman" panose="02020603050405020304" pitchFamily="18" charset="0"/>
              </a:rPr>
              <a:t>Product Standard </a:t>
            </a:r>
            <a:endParaRPr lang="en-US" altLang="zh-CN" sz="1400" b="1"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21" name="文本框 20"/>
          <p:cNvSpPr txBox="1"/>
          <p:nvPr/>
        </p:nvSpPr>
        <p:spPr>
          <a:xfrm>
            <a:off x="3648710" y="6856730"/>
            <a:ext cx="3625215" cy="3169285"/>
          </a:xfrm>
          <a:prstGeom prst="rect">
            <a:avLst/>
          </a:prstGeom>
          <a:noFill/>
        </p:spPr>
        <p:txBody>
          <a:bodyPr wrap="square">
            <a:spAutoFit/>
          </a:bodyPr>
          <a:lstStyle/>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Independent control system, special control elements, used to control the combustion process and fit the combustion curve.</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The smoke exhaust pipe of brick and concrete structure can withstand high temperature of combustion</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Equipped with high temperature exhaust fan and frequency converter, the waste smoke will be discharged when burning</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Temperature acquisition system uses programmable logic controller (PLC) and temperature acquisition module to realize real-time temperature acquisition through imported thermocouple</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Internal thermocouple 0.5mm thermocouple, display precision 0.1℃</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The thermocouple in the furnace shall be k-type thermocouple with wire diameter of 2.2mm, and the length of the hot end extending out of the casing shall not be less than 25mm</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cxnSp>
        <p:nvCxnSpPr>
          <p:cNvPr id="25" name="直接连接符 24"/>
          <p:cNvCxnSpPr/>
          <p:nvPr/>
        </p:nvCxnSpPr>
        <p:spPr>
          <a:xfrm>
            <a:off x="231775" y="2909570"/>
            <a:ext cx="320230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205740" y="4011295"/>
            <a:ext cx="3795395" cy="553085"/>
          </a:xfrm>
          <a:prstGeom prst="rect">
            <a:avLst/>
          </a:prstGeom>
          <a:noFill/>
        </p:spPr>
        <p:txBody>
          <a:bodyPr wrap="square">
            <a:spAutoFit/>
          </a:bodyPr>
          <a:lstStyle/>
          <a:p>
            <a:pPr>
              <a:lnSpc>
                <a:spcPts val="1800"/>
              </a:lnSpc>
            </a:pPr>
            <a:r>
              <a:rPr lang="en-US" altLang="zh-CN" sz="1400" b="1" kern="100" dirty="0">
                <a:latin typeface="Times New Roman" panose="02020603050405020304" pitchFamily="18" charset="0"/>
                <a:ea typeface="宋体" panose="02010600030101010101" pitchFamily="2" charset="-122"/>
                <a:cs typeface="Times New Roman" panose="02020603050405020304" pitchFamily="18" charset="0"/>
                <a:sym typeface="+mn-ea"/>
              </a:rPr>
              <a:t>Product Parameter</a:t>
            </a:r>
            <a:endParaRPr lang="en-US" altLang="zh-CN" sz="1400" b="1" kern="1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a:p>
            <a:pPr>
              <a:lnSpc>
                <a:spcPts val="1800"/>
              </a:lnSpc>
            </a:pPr>
            <a:endParaRPr lang="en-US" altLang="zh-CN" sz="1400" dirty="0">
              <a:solidFill>
                <a:srgbClr val="000000"/>
              </a:solidFill>
              <a:latin typeface="宋体" panose="02010600030101010101" pitchFamily="2" charset="-122"/>
              <a:ea typeface="宋体" panose="02010600030101010101" pitchFamily="2" charset="-122"/>
              <a:cs typeface="Times New Roman" panose="02020603050405020304" pitchFamily="18" charset="0"/>
            </a:endParaRPr>
          </a:p>
        </p:txBody>
      </p:sp>
      <p:cxnSp>
        <p:nvCxnSpPr>
          <p:cNvPr id="30" name="直接连接符 29"/>
          <p:cNvCxnSpPr/>
          <p:nvPr/>
        </p:nvCxnSpPr>
        <p:spPr>
          <a:xfrm>
            <a:off x="201930" y="6725285"/>
            <a:ext cx="707961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31" name="文本框 30"/>
          <p:cNvSpPr txBox="1"/>
          <p:nvPr/>
        </p:nvSpPr>
        <p:spPr>
          <a:xfrm>
            <a:off x="224155" y="6398260"/>
            <a:ext cx="2481580" cy="321945"/>
          </a:xfrm>
          <a:prstGeom prst="rect">
            <a:avLst/>
          </a:prstGeom>
          <a:noFill/>
        </p:spPr>
        <p:txBody>
          <a:bodyPr wrap="square">
            <a:spAutoFit/>
          </a:bodyPr>
          <a:lstStyle/>
          <a:p>
            <a:pPr>
              <a:lnSpc>
                <a:spcPts val="1800"/>
              </a:lnSpc>
            </a:pPr>
            <a:r>
              <a:rPr lang="en-US" altLang="zh-CN" sz="1400" b="1" kern="100" dirty="0">
                <a:latin typeface="Times New Roman" panose="02020603050405020304" pitchFamily="18" charset="0"/>
                <a:ea typeface="宋体" panose="02010600030101010101" pitchFamily="2" charset="-122"/>
                <a:cs typeface="Times New Roman" panose="02020603050405020304" pitchFamily="18" charset="0"/>
                <a:sym typeface="+mn-ea"/>
              </a:rPr>
              <a:t>Feature</a:t>
            </a:r>
            <a:endParaRPr lang="en-US" altLang="zh-CN" sz="1400" b="1"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40" name="文本框 39"/>
          <p:cNvSpPr txBox="1"/>
          <p:nvPr/>
        </p:nvSpPr>
        <p:spPr>
          <a:xfrm>
            <a:off x="5999683" y="10293657"/>
            <a:ext cx="1400301" cy="280035"/>
          </a:xfrm>
          <a:prstGeom prst="rect">
            <a:avLst/>
          </a:prstGeom>
          <a:noFill/>
        </p:spPr>
        <p:txBody>
          <a:bodyPr wrap="square" rtlCol="0">
            <a:spAutoFit/>
          </a:bodyPr>
          <a:lstStyle/>
          <a:p>
            <a:r>
              <a:rPr lang="en-US" altLang="zh-CN" sz="1230" b="1" dirty="0">
                <a:solidFill>
                  <a:srgbClr val="C00000"/>
                </a:solidFill>
              </a:rPr>
              <a:t>       400-086-0699</a:t>
            </a:r>
            <a:endParaRPr lang="zh-CN" altLang="en-US" sz="1230" b="1" dirty="0">
              <a:solidFill>
                <a:srgbClr val="C00000"/>
              </a:solidFill>
            </a:endParaRPr>
          </a:p>
        </p:txBody>
      </p:sp>
      <p:pic>
        <p:nvPicPr>
          <p:cNvPr id="12" name="图片 11"/>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213995" y="118745"/>
            <a:ext cx="1821815" cy="469900"/>
          </a:xfrm>
          <a:prstGeom prst="rect">
            <a:avLst/>
          </a:prstGeom>
        </p:spPr>
      </p:pic>
      <p:cxnSp>
        <p:nvCxnSpPr>
          <p:cNvPr id="3" name="直接连接符 2"/>
          <p:cNvCxnSpPr/>
          <p:nvPr/>
        </p:nvCxnSpPr>
        <p:spPr>
          <a:xfrm>
            <a:off x="233680" y="4643120"/>
            <a:ext cx="310705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p:nvCxnSpPr>
        <p:spPr>
          <a:xfrm>
            <a:off x="234950" y="5521325"/>
            <a:ext cx="310578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a:off x="233680" y="5796915"/>
            <a:ext cx="3110230"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a:off x="1332230" y="4367530"/>
            <a:ext cx="0" cy="1442085"/>
          </a:xfrm>
          <a:prstGeom prst="line">
            <a:avLst/>
          </a:prstGeom>
          <a:ln w="3810">
            <a:solidFill>
              <a:srgbClr val="C9010C">
                <a:alpha val="50000"/>
              </a:srgbClr>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233680" y="5248275"/>
            <a:ext cx="310705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233680" y="4972685"/>
            <a:ext cx="310705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231775" y="4363085"/>
            <a:ext cx="3111500"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nvGrpSpPr>
          <p:cNvPr id="32" name="组合 31"/>
          <p:cNvGrpSpPr/>
          <p:nvPr/>
        </p:nvGrpSpPr>
        <p:grpSpPr>
          <a:xfrm>
            <a:off x="146685" y="10075545"/>
            <a:ext cx="7253605" cy="497840"/>
            <a:chOff x="231" y="15867"/>
            <a:chExt cx="11423" cy="784"/>
          </a:xfrm>
        </p:grpSpPr>
        <p:sp>
          <p:nvSpPr>
            <p:cNvPr id="23" name="文本框 22"/>
            <p:cNvSpPr txBox="1"/>
            <p:nvPr/>
          </p:nvSpPr>
          <p:spPr>
            <a:xfrm>
              <a:off x="231" y="15867"/>
              <a:ext cx="5197" cy="398"/>
            </a:xfrm>
            <a:prstGeom prst="rect">
              <a:avLst/>
            </a:prstGeom>
            <a:noFill/>
          </p:spPr>
          <p:txBody>
            <a:bodyPr wrap="square" rtlCol="0">
              <a:spAutoFit/>
            </a:bodyPr>
            <a:lstStyle/>
            <a:p>
              <a:r>
                <a:rPr lang="zh-CN" altLang="en-US" sz="1050" b="1" dirty="0">
                  <a:latin typeface="Times New Roman" panose="02020603050405020304" pitchFamily="18" charset="0"/>
                  <a:ea typeface="宋体" panose="02010600030101010101" pitchFamily="2" charset="-122"/>
                  <a:cs typeface="Times New Roman" panose="02020603050405020304" pitchFamily="18" charset="0"/>
                  <a:sym typeface="+mn-ea"/>
                </a:rPr>
                <a:t>Jiangsu Firemana Safety Technology Co., LTD</a:t>
              </a:r>
              <a:endParaRPr lang="zh-CN" altLang="en-US" sz="1230" b="1" dirty="0">
                <a:latin typeface="宋体" panose="02010600030101010101" pitchFamily="2" charset="-122"/>
                <a:ea typeface="宋体" panose="02010600030101010101" pitchFamily="2" charset="-122"/>
              </a:endParaRPr>
            </a:p>
          </p:txBody>
        </p:sp>
        <p:sp>
          <p:nvSpPr>
            <p:cNvPr id="39" name="文本框 38"/>
            <p:cNvSpPr txBox="1"/>
            <p:nvPr/>
          </p:nvSpPr>
          <p:spPr>
            <a:xfrm>
              <a:off x="7582" y="16210"/>
              <a:ext cx="2246" cy="441"/>
            </a:xfrm>
            <a:prstGeom prst="rect">
              <a:avLst/>
            </a:prstGeom>
            <a:noFill/>
          </p:spPr>
          <p:txBody>
            <a:bodyPr wrap="square" rtlCol="0">
              <a:spAutoFit/>
            </a:bodyPr>
            <a:lstStyle/>
            <a:p>
              <a:r>
                <a:rPr lang="en-US" altLang="zh-CN" sz="1230" b="1" dirty="0">
                  <a:solidFill>
                    <a:srgbClr val="C00000"/>
                  </a:solidFill>
                </a:rPr>
                <a:t>     0516-83843888</a:t>
              </a:r>
              <a:endParaRPr lang="zh-CN" altLang="en-US" sz="1230" b="1" dirty="0">
                <a:solidFill>
                  <a:srgbClr val="C00000"/>
                </a:solidFill>
              </a:endParaRPr>
            </a:p>
          </p:txBody>
        </p:sp>
        <p:sp>
          <p:nvSpPr>
            <p:cNvPr id="41" name="文本框 40"/>
            <p:cNvSpPr txBox="1"/>
            <p:nvPr/>
          </p:nvSpPr>
          <p:spPr>
            <a:xfrm>
              <a:off x="8827" y="15867"/>
              <a:ext cx="2827" cy="398"/>
            </a:xfrm>
            <a:prstGeom prst="rect">
              <a:avLst/>
            </a:prstGeom>
            <a:noFill/>
          </p:spPr>
          <p:txBody>
            <a:bodyPr wrap="square" rtlCol="0">
              <a:spAutoFit/>
            </a:bodyPr>
            <a:lstStyle/>
            <a:p>
              <a:r>
                <a:rPr lang="en-US" altLang="zh-CN" sz="1050"/>
                <a:t>              </a:t>
              </a:r>
              <a:r>
                <a:rPr lang="en-US" altLang="zh-CN" sz="1000">
                  <a:latin typeface="+mn-ea"/>
                </a:rPr>
                <a:t>www.firemana.com</a:t>
              </a:r>
              <a:endParaRPr lang="zh-CN" altLang="en-US" sz="1000" dirty="0">
                <a:latin typeface="+mn-ea"/>
              </a:endParaRPr>
            </a:p>
          </p:txBody>
        </p:sp>
        <p:cxnSp>
          <p:nvCxnSpPr>
            <p:cNvPr id="35" name="直接连接符 34"/>
            <p:cNvCxnSpPr/>
            <p:nvPr/>
          </p:nvCxnSpPr>
          <p:spPr>
            <a:xfrm>
              <a:off x="231" y="16208"/>
              <a:ext cx="11238" cy="5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1891665" y="2653665"/>
            <a:ext cx="299085" cy="175260"/>
            <a:chOff x="1765" y="7941"/>
            <a:chExt cx="471" cy="276"/>
          </a:xfrm>
        </p:grpSpPr>
        <p:pic>
          <p:nvPicPr>
            <p:cNvPr id="37" name="图片 36"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65" y="7941"/>
              <a:ext cx="277" cy="277"/>
            </a:xfrm>
            <a:prstGeom prst="rect">
              <a:avLst/>
            </a:prstGeom>
          </p:spPr>
        </p:pic>
        <p:pic>
          <p:nvPicPr>
            <p:cNvPr id="42" name="图片 41"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60" y="7941"/>
              <a:ext cx="277" cy="277"/>
            </a:xfrm>
            <a:prstGeom prst="rect">
              <a:avLst/>
            </a:prstGeom>
          </p:spPr>
        </p:pic>
      </p:grpSp>
      <p:grpSp>
        <p:nvGrpSpPr>
          <p:cNvPr id="2" name="组合 1"/>
          <p:cNvGrpSpPr/>
          <p:nvPr/>
        </p:nvGrpSpPr>
        <p:grpSpPr>
          <a:xfrm>
            <a:off x="1891665" y="4087495"/>
            <a:ext cx="299085" cy="175260"/>
            <a:chOff x="1765" y="7941"/>
            <a:chExt cx="471" cy="276"/>
          </a:xfrm>
        </p:grpSpPr>
        <p:pic>
          <p:nvPicPr>
            <p:cNvPr id="10" name="图片 9"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65" y="7941"/>
              <a:ext cx="277" cy="277"/>
            </a:xfrm>
            <a:prstGeom prst="rect">
              <a:avLst/>
            </a:prstGeom>
          </p:spPr>
        </p:pic>
        <p:pic>
          <p:nvPicPr>
            <p:cNvPr id="17" name="图片 16"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60" y="7941"/>
              <a:ext cx="277" cy="277"/>
            </a:xfrm>
            <a:prstGeom prst="rect">
              <a:avLst/>
            </a:prstGeom>
          </p:spPr>
        </p:pic>
      </p:grpSp>
      <p:grpSp>
        <p:nvGrpSpPr>
          <p:cNvPr id="18" name="组合 17"/>
          <p:cNvGrpSpPr/>
          <p:nvPr/>
        </p:nvGrpSpPr>
        <p:grpSpPr>
          <a:xfrm>
            <a:off x="1119505" y="6477000"/>
            <a:ext cx="299085" cy="175260"/>
            <a:chOff x="1765" y="7941"/>
            <a:chExt cx="471" cy="276"/>
          </a:xfrm>
        </p:grpSpPr>
        <p:pic>
          <p:nvPicPr>
            <p:cNvPr id="28" name="图片 27"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65" y="7941"/>
              <a:ext cx="277" cy="277"/>
            </a:xfrm>
            <a:prstGeom prst="rect">
              <a:avLst/>
            </a:prstGeom>
          </p:spPr>
        </p:pic>
        <p:pic>
          <p:nvPicPr>
            <p:cNvPr id="29" name="图片 28"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60" y="7941"/>
              <a:ext cx="277" cy="277"/>
            </a:xfrm>
            <a:prstGeom prst="rect">
              <a:avLst/>
            </a:prstGeom>
          </p:spPr>
        </p:pic>
      </p:grpSp>
      <p:pic>
        <p:nvPicPr>
          <p:cNvPr id="6" name="图片 5" descr="钢结构防火涂料试验炉 圆头.32_clown"/>
          <p:cNvPicPr>
            <a:picLocks noChangeAspect="1"/>
          </p:cNvPicPr>
          <p:nvPr/>
        </p:nvPicPr>
        <p:blipFill>
          <a:blip r:embed="rId4"/>
          <a:stretch>
            <a:fillRect/>
          </a:stretch>
        </p:blipFill>
        <p:spPr>
          <a:xfrm>
            <a:off x="3515360" y="2370455"/>
            <a:ext cx="3891915" cy="3374390"/>
          </a:xfrm>
          <a:prstGeom prst="rect">
            <a:avLst/>
          </a:prstGeom>
        </p:spPr>
      </p:pic>
      <p:sp>
        <p:nvSpPr>
          <p:cNvPr id="19" name="文本框 18"/>
          <p:cNvSpPr txBox="1"/>
          <p:nvPr/>
        </p:nvSpPr>
        <p:spPr>
          <a:xfrm>
            <a:off x="224155" y="4305300"/>
            <a:ext cx="3315970" cy="1861185"/>
          </a:xfrm>
          <a:prstGeom prst="rect">
            <a:avLst/>
          </a:prstGeom>
          <a:noFill/>
        </p:spPr>
        <p:txBody>
          <a:bodyPr wrap="square" rtlCol="0">
            <a:spAutoFit/>
          </a:bodyPr>
          <a:lstStyle/>
          <a:p>
            <a:pPr fontAlgn="auto">
              <a:lnSpc>
                <a:spcPts val="2300"/>
              </a:lnSpc>
            </a:pPr>
            <a:r>
              <a:rPr lang="en-US" sz="1000" dirty="0">
                <a:latin typeface="Times New Roman" panose="02020603050405020304" pitchFamily="18" charset="0"/>
                <a:ea typeface="宋体" panose="02010600030101010101" pitchFamily="2" charset="-122"/>
                <a:cs typeface="Times New Roman" panose="02020603050405020304" pitchFamily="18" charset="0"/>
              </a:rPr>
              <a:t>Model                       </a:t>
            </a:r>
            <a:r>
              <a:rPr altLang="zh-CN" sz="1000" dirty="0">
                <a:latin typeface="Times New Roman" panose="02020603050405020304" pitchFamily="18" charset="0"/>
                <a:ea typeface="宋体" panose="02010600030101010101" pitchFamily="2" charset="-122"/>
                <a:cs typeface="Times New Roman" panose="02020603050405020304" pitchFamily="18" charset="0"/>
              </a:rPr>
              <a:t>PX0</a:t>
            </a:r>
            <a:r>
              <a:rPr lang="en-US" sz="1000" dirty="0">
                <a:latin typeface="Times New Roman" panose="02020603050405020304" pitchFamily="18" charset="0"/>
                <a:ea typeface="宋体" panose="02010600030101010101" pitchFamily="2" charset="-122"/>
                <a:cs typeface="Times New Roman" panose="02020603050405020304" pitchFamily="18" charset="0"/>
              </a:rPr>
              <a:t>7</a:t>
            </a:r>
            <a:r>
              <a:rPr altLang="zh-CN" sz="1000" dirty="0">
                <a:latin typeface="Times New Roman" panose="02020603050405020304" pitchFamily="18" charset="0"/>
                <a:ea typeface="宋体" panose="02010600030101010101" pitchFamily="2" charset="-122"/>
                <a:cs typeface="Times New Roman" panose="02020603050405020304" pitchFamily="18" charset="0"/>
              </a:rPr>
              <a:t>0</a:t>
            </a:r>
            <a:r>
              <a:rPr lang="en-US" sz="1000" dirty="0">
                <a:latin typeface="Times New Roman" panose="02020603050405020304" pitchFamily="18" charset="0"/>
                <a:ea typeface="宋体" panose="02010600030101010101" pitchFamily="2" charset="-122"/>
                <a:cs typeface="Times New Roman" panose="02020603050405020304" pitchFamily="18" charset="0"/>
              </a:rPr>
              <a:t>36</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2300"/>
              </a:lnSpc>
            </a:pPr>
            <a:r>
              <a:rPr lang="en-US" altLang="zh-CN" sz="1000" dirty="0">
                <a:latin typeface="Times New Roman" panose="02020603050405020304" pitchFamily="18" charset="0"/>
                <a:ea typeface="宋体" panose="02010600030101010101" pitchFamily="2" charset="-122"/>
                <a:cs typeface="Times New Roman" panose="02020603050405020304" pitchFamily="18" charset="0"/>
              </a:rPr>
              <a:t>F</a:t>
            </a:r>
            <a:r>
              <a:rPr lang="zh-CN" altLang="zh-CN" sz="1000" dirty="0">
                <a:latin typeface="Times New Roman" panose="02020603050405020304" pitchFamily="18" charset="0"/>
                <a:ea typeface="宋体" panose="02010600030101010101" pitchFamily="2" charset="-122"/>
                <a:cs typeface="Times New Roman" panose="02020603050405020304" pitchFamily="18" charset="0"/>
              </a:rPr>
              <a:t>urnace</a:t>
            </a:r>
            <a:r>
              <a:rPr lang="en-US" altLang="zh-CN" sz="1000" dirty="0">
                <a:latin typeface="Times New Roman" panose="02020603050405020304" pitchFamily="18" charset="0"/>
                <a:ea typeface="宋体" panose="02010600030101010101" pitchFamily="2" charset="-122"/>
                <a:cs typeface="Times New Roman" panose="02020603050405020304" pitchFamily="18" charset="0"/>
              </a:rPr>
              <a:t> Dimension  </a:t>
            </a: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250</a:t>
            </a:r>
            <a:r>
              <a:rPr lang="en-US" sz="1000" dirty="0">
                <a:latin typeface="Times New Roman" panose="02020603050405020304" pitchFamily="18" charset="0"/>
                <a:ea typeface="宋体" panose="02010600030101010101" pitchFamily="2" charset="-122"/>
                <a:cs typeface="Times New Roman" panose="02020603050405020304" pitchFamily="18" charset="0"/>
                <a:sym typeface="+mn-ea"/>
              </a:rPr>
              <a:t>0</a:t>
            </a: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(W)×</a:t>
            </a:r>
            <a:r>
              <a:rPr lang="en-US" sz="1000" dirty="0">
                <a:latin typeface="Times New Roman" panose="02020603050405020304" pitchFamily="18" charset="0"/>
                <a:ea typeface="宋体" panose="02010600030101010101" pitchFamily="2" charset="-122"/>
                <a:cs typeface="Times New Roman" panose="02020603050405020304" pitchFamily="18" charset="0"/>
                <a:sym typeface="+mn-ea"/>
              </a:rPr>
              <a:t>25</a:t>
            </a: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00(D)×1</a:t>
            </a:r>
            <a:r>
              <a:rPr lang="en-US" sz="1000" dirty="0">
                <a:latin typeface="Times New Roman" panose="02020603050405020304" pitchFamily="18" charset="0"/>
                <a:ea typeface="宋体" panose="02010600030101010101" pitchFamily="2" charset="-122"/>
                <a:cs typeface="Times New Roman" panose="02020603050405020304" pitchFamily="18" charset="0"/>
                <a:sym typeface="+mn-ea"/>
              </a:rPr>
              <a:t>50</a:t>
            </a: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0(H)mm </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2300"/>
              </a:lnSpc>
            </a:pPr>
            <a:r>
              <a:rPr lang="en-US" altLang="zh-CN" sz="1000" dirty="0">
                <a:latin typeface="Times New Roman" panose="02020603050405020304" pitchFamily="18" charset="0"/>
                <a:ea typeface="宋体" panose="02010600030101010101" pitchFamily="2" charset="-122"/>
                <a:cs typeface="Times New Roman" panose="02020603050405020304" pitchFamily="18" charset="0"/>
              </a:rPr>
              <a:t>Console Dimension</a:t>
            </a:r>
            <a:r>
              <a:rPr altLang="zh-CN" sz="1000" dirty="0">
                <a:latin typeface="Times New Roman" panose="02020603050405020304" pitchFamily="18" charset="0"/>
                <a:ea typeface="宋体" panose="02010600030101010101" pitchFamily="2" charset="-122"/>
                <a:cs typeface="Times New Roman" panose="02020603050405020304" pitchFamily="18" charset="0"/>
              </a:rPr>
              <a:t> </a:t>
            </a:r>
            <a:r>
              <a:rPr lang="en-US" sz="1000" dirty="0">
                <a:latin typeface="Times New Roman" panose="02020603050405020304" pitchFamily="18" charset="0"/>
                <a:ea typeface="宋体" panose="02010600030101010101" pitchFamily="2" charset="-122"/>
                <a:cs typeface="Times New Roman" panose="02020603050405020304" pitchFamily="18" charset="0"/>
              </a:rPr>
              <a:t> </a:t>
            </a:r>
            <a:r>
              <a:rPr lang="en-US" sz="1000" dirty="0">
                <a:latin typeface="Times New Roman" panose="02020603050405020304" pitchFamily="18" charset="0"/>
                <a:ea typeface="宋体" panose="02010600030101010101" pitchFamily="2" charset="-122"/>
                <a:cs typeface="Times New Roman" panose="02020603050405020304" pitchFamily="18" charset="0"/>
                <a:sym typeface="+mn-ea"/>
              </a:rPr>
              <a:t>70</a:t>
            </a: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0(W)×</a:t>
            </a:r>
            <a:r>
              <a:rPr lang="en-US" sz="1000" dirty="0">
                <a:latin typeface="Times New Roman" panose="02020603050405020304" pitchFamily="18" charset="0"/>
                <a:ea typeface="宋体" panose="02010600030101010101" pitchFamily="2" charset="-122"/>
                <a:cs typeface="Times New Roman" panose="02020603050405020304" pitchFamily="18" charset="0"/>
                <a:sym typeface="+mn-ea"/>
              </a:rPr>
              <a:t>4</a:t>
            </a: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00(D)×</a:t>
            </a:r>
            <a:r>
              <a:rPr lang="en-US" sz="1000" dirty="0">
                <a:latin typeface="Times New Roman" panose="02020603050405020304" pitchFamily="18" charset="0"/>
                <a:ea typeface="宋体" panose="02010600030101010101" pitchFamily="2" charset="-122"/>
                <a:cs typeface="Times New Roman" panose="02020603050405020304" pitchFamily="18" charset="0"/>
                <a:sym typeface="+mn-ea"/>
              </a:rPr>
              <a:t>170</a:t>
            </a: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0(H)mm </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2300"/>
              </a:lnSpc>
            </a:pPr>
            <a:r>
              <a:rPr lang="en-US" sz="1000" dirty="0">
                <a:latin typeface="Times New Roman" panose="02020603050405020304" pitchFamily="18" charset="0"/>
                <a:ea typeface="宋体" panose="02010600030101010101" pitchFamily="2" charset="-122"/>
                <a:cs typeface="Times New Roman" panose="02020603050405020304" pitchFamily="18" charset="0"/>
              </a:rPr>
              <a:t>Power Supply           </a:t>
            </a: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AC220V</a:t>
            </a:r>
            <a:r>
              <a:rPr lang="en-US" sz="1000" dirty="0">
                <a:latin typeface="Times New Roman" panose="02020603050405020304" pitchFamily="18" charset="0"/>
                <a:ea typeface="宋体" panose="02010600030101010101" pitchFamily="2" charset="-122"/>
                <a:cs typeface="Times New Roman" panose="02020603050405020304" pitchFamily="18" charset="0"/>
                <a:sym typeface="+mn-ea"/>
              </a:rPr>
              <a:t>/AC380V</a:t>
            </a: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a:t>
            </a:r>
            <a:r>
              <a:rPr lang="en-US" sz="1000" dirty="0">
                <a:latin typeface="Times New Roman" panose="02020603050405020304" pitchFamily="18" charset="0"/>
                <a:ea typeface="宋体" panose="02010600030101010101" pitchFamily="2" charset="-122"/>
                <a:cs typeface="Times New Roman" panose="02020603050405020304" pitchFamily="18" charset="0"/>
                <a:sym typeface="+mn-ea"/>
              </a:rPr>
              <a:t>120A,</a:t>
            </a: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50Hz</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2300"/>
              </a:lnSpc>
            </a:pPr>
            <a:r>
              <a:rPr lang="en-US" sz="1000" dirty="0">
                <a:latin typeface="Times New Roman" panose="02020603050405020304" pitchFamily="18" charset="0"/>
                <a:ea typeface="宋体" panose="02010600030101010101" pitchFamily="2" charset="-122"/>
                <a:cs typeface="Times New Roman" panose="02020603050405020304" pitchFamily="18" charset="0"/>
              </a:rPr>
              <a:t>Weight                     APPR. 1000</a:t>
            </a:r>
            <a:r>
              <a:rPr altLang="zh-CN" sz="1000" dirty="0">
                <a:latin typeface="Times New Roman" panose="02020603050405020304" pitchFamily="18" charset="0"/>
                <a:ea typeface="宋体" panose="02010600030101010101" pitchFamily="2" charset="-122"/>
                <a:cs typeface="Times New Roman" panose="02020603050405020304" pitchFamily="18" charset="0"/>
              </a:rPr>
              <a:t>kg</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2300"/>
              </a:lnSpc>
            </a:pPr>
            <a:r>
              <a:rPr lang="en-US" sz="1000" dirty="0">
                <a:latin typeface="宋体" panose="02010600030101010101" pitchFamily="2" charset="-122"/>
                <a:ea typeface="宋体" panose="02010600030101010101" pitchFamily="2" charset="-122"/>
              </a:rPr>
              <a:t>  </a:t>
            </a:r>
            <a:endParaRPr sz="1000" dirty="0">
              <a:latin typeface="宋体" panose="02010600030101010101" pitchFamily="2" charset="-122"/>
              <a:ea typeface="宋体" panose="02010600030101010101" pitchFamily="2" charset="-122"/>
            </a:endParaRPr>
          </a:p>
        </p:txBody>
      </p:sp>
      <p:sp>
        <p:nvSpPr>
          <p:cNvPr id="13" name="文本框 12"/>
          <p:cNvSpPr txBox="1"/>
          <p:nvPr/>
        </p:nvSpPr>
        <p:spPr>
          <a:xfrm>
            <a:off x="147320" y="10291445"/>
            <a:ext cx="2947670" cy="337185"/>
          </a:xfrm>
          <a:prstGeom prst="rect">
            <a:avLst/>
          </a:prstGeom>
          <a:noFill/>
        </p:spPr>
        <p:txBody>
          <a:bodyPr wrap="square" rtlCol="0">
            <a:spAutoFit/>
          </a:bodyPr>
          <a:p>
            <a:pPr algn="l"/>
            <a:r>
              <a:rPr sz="800" dirty="0">
                <a:latin typeface="Times New Roman" panose="02020603050405020304" pitchFamily="18" charset="0"/>
                <a:cs typeface="Times New Roman" panose="02020603050405020304" pitchFamily="18" charset="0"/>
              </a:rPr>
              <a:t>Add: D3 </a:t>
            </a:r>
            <a:r>
              <a:rPr lang="en-US" sz="800" dirty="0">
                <a:latin typeface="Times New Roman" panose="02020603050405020304" pitchFamily="18" charset="0"/>
                <a:cs typeface="Times New Roman" panose="02020603050405020304" pitchFamily="18" charset="0"/>
              </a:rPr>
              <a:t>Safe Valley Of  China</a:t>
            </a:r>
            <a:r>
              <a:rPr sz="800" dirty="0">
                <a:latin typeface="Times New Roman" panose="02020603050405020304" pitchFamily="18" charset="0"/>
                <a:cs typeface="Times New Roman" panose="02020603050405020304" pitchFamily="18" charset="0"/>
              </a:rPr>
              <a:t>, Tongshan District, Xuzhou City, Jiangsu Province,China</a:t>
            </a:r>
            <a:endParaRPr sz="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5053049" y="408447"/>
            <a:ext cx="2817114" cy="245110"/>
          </a:xfrm>
          <a:prstGeom prst="rect">
            <a:avLst/>
          </a:prstGeom>
          <a:noFill/>
        </p:spPr>
        <p:txBody>
          <a:bodyPr wrap="square" rtlCol="0">
            <a:spAutoFit/>
          </a:bodyPr>
          <a:lstStyle/>
          <a:p>
            <a:r>
              <a:rPr lang="en-US" altLang="zh-CN" sz="1000" dirty="0">
                <a:latin typeface="宋体" panose="02010600030101010101" pitchFamily="2" charset="-122"/>
                <a:ea typeface="宋体" panose="02010600030101010101" pitchFamily="2" charset="-122"/>
              </a:rPr>
              <a:t>        </a:t>
            </a:r>
            <a:r>
              <a:rPr lang="en-US" altLang="zh-CN" sz="1000" b="1" dirty="0">
                <a:latin typeface="宋体" panose="02010600030101010101" pitchFamily="2" charset="-122"/>
                <a:ea typeface="宋体" panose="02010600030101010101" pitchFamily="2" charset="-122"/>
              </a:rPr>
              <a:t>The Expert In Fire Testing</a:t>
            </a:r>
            <a:endParaRPr lang="zh-CN" altLang="en-US" sz="1000" dirty="0">
              <a:latin typeface="宋体" panose="02010600030101010101" pitchFamily="2" charset="-122"/>
              <a:ea typeface="宋体" panose="02010600030101010101" pitchFamily="2" charset="-122"/>
            </a:endParaRPr>
          </a:p>
        </p:txBody>
      </p:sp>
      <p:cxnSp>
        <p:nvCxnSpPr>
          <p:cNvPr id="9" name="直接连接符 8"/>
          <p:cNvCxnSpPr/>
          <p:nvPr/>
        </p:nvCxnSpPr>
        <p:spPr>
          <a:xfrm>
            <a:off x="0" y="688340"/>
            <a:ext cx="7560945" cy="0"/>
          </a:xfrm>
          <a:prstGeom prst="line">
            <a:avLst/>
          </a:prstGeom>
          <a:ln w="57150">
            <a:solidFill>
              <a:srgbClr val="C9010C"/>
            </a:solidFill>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flipH="1">
            <a:off x="146685" y="1279525"/>
            <a:ext cx="3334385" cy="4323080"/>
          </a:xfrm>
          <a:prstGeom prst="rect">
            <a:avLst/>
          </a:prstGeom>
          <a:noFill/>
        </p:spPr>
        <p:txBody>
          <a:bodyPr wrap="square">
            <a:spAutoFit/>
          </a:bodyPr>
          <a:lstStyle/>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Equipped with combustion fan to provide air for combustion, equipped with combustion inverter to adjust the fan air supply to achieve the appropriate air-fuel ratio, equipped with air control valve control air intake</a:t>
            </a:r>
            <a:endParaRPr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The main pipeline is equipped with solenoid valve and ball valve, pressure reducing valve and filter components, to ensure the overall intake pressure to maintain stability, quickly cut off the gas supply after the test.</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Adopt imported differential pressure sensor, measuring range -50~50Pa, accuracy ± 1%F.s</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Equipped with standard small cabinet control box, built-in water cooling system to realize automatic coolant circulation and cooling function, to ensure the stability and reliability of heat flow meter data</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Thermopile heat flow meter is adopted, measuring range 0-50kW/m², accuracy ±3%, repeatability ±0.5%. The radiation receiving target is water-cooled, 12.5mm in diameter, and covered with a durable dull black coating.</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Computer + professional software control experiment operation, through the form of man-machine dialogue, set the furnace manual parameters, the computer according to the set parameters for automatic adjustment.</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cxnSp>
        <p:nvCxnSpPr>
          <p:cNvPr id="30" name="直接连接符 29"/>
          <p:cNvCxnSpPr/>
          <p:nvPr/>
        </p:nvCxnSpPr>
        <p:spPr>
          <a:xfrm>
            <a:off x="120650" y="1148715"/>
            <a:ext cx="707961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31" name="文本框 30"/>
          <p:cNvSpPr txBox="1"/>
          <p:nvPr/>
        </p:nvSpPr>
        <p:spPr>
          <a:xfrm>
            <a:off x="296545" y="822960"/>
            <a:ext cx="2481580" cy="553085"/>
          </a:xfrm>
          <a:prstGeom prst="rect">
            <a:avLst/>
          </a:prstGeom>
          <a:noFill/>
        </p:spPr>
        <p:txBody>
          <a:bodyPr wrap="square">
            <a:spAutoFit/>
          </a:bodyPr>
          <a:lstStyle/>
          <a:p>
            <a:pPr>
              <a:lnSpc>
                <a:spcPts val="1800"/>
              </a:lnSpc>
            </a:pPr>
            <a:r>
              <a:rPr lang="en-US" altLang="zh-CN" sz="1400" b="1" kern="100" dirty="0">
                <a:effectLst/>
                <a:latin typeface="Times New Roman" panose="02020603050405020304" pitchFamily="18" charset="0"/>
                <a:ea typeface="宋体" panose="02010600030101010101" pitchFamily="2" charset="-122"/>
                <a:cs typeface="Times New Roman" panose="02020603050405020304" pitchFamily="18" charset="0"/>
                <a:sym typeface="+mn-ea"/>
              </a:rPr>
              <a:t>Continued Page</a:t>
            </a:r>
            <a:endParaRPr lang="en-US" altLang="zh-CN" sz="1400" b="1"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a:lnSpc>
                <a:spcPts val="1800"/>
              </a:lnSpc>
            </a:pPr>
            <a:endParaRPr lang="zh-CN" altLang="en-US" sz="1400" b="1" kern="100" dirty="0">
              <a:solidFill>
                <a:srgbClr val="FF0000"/>
              </a:solidFill>
              <a:latin typeface="宋体" panose="02010600030101010101" pitchFamily="2" charset="-122"/>
              <a:ea typeface="宋体" panose="02010600030101010101" pitchFamily="2" charset="-122"/>
              <a:cs typeface="Arial" panose="020B0604020202020204" pitchFamily="34" charset="0"/>
            </a:endParaRPr>
          </a:p>
        </p:txBody>
      </p:sp>
      <p:sp>
        <p:nvSpPr>
          <p:cNvPr id="40" name="文本框 39"/>
          <p:cNvSpPr txBox="1"/>
          <p:nvPr/>
        </p:nvSpPr>
        <p:spPr>
          <a:xfrm>
            <a:off x="5999683" y="10293657"/>
            <a:ext cx="1400301" cy="280035"/>
          </a:xfrm>
          <a:prstGeom prst="rect">
            <a:avLst/>
          </a:prstGeom>
          <a:noFill/>
        </p:spPr>
        <p:txBody>
          <a:bodyPr wrap="square" rtlCol="0">
            <a:spAutoFit/>
          </a:bodyPr>
          <a:lstStyle/>
          <a:p>
            <a:r>
              <a:rPr lang="en-US" altLang="zh-CN" sz="1230" b="1" dirty="0">
                <a:solidFill>
                  <a:srgbClr val="C00000"/>
                </a:solidFill>
              </a:rPr>
              <a:t>       400-086-0699</a:t>
            </a:r>
            <a:endParaRPr lang="zh-CN" altLang="en-US" sz="1230" b="1" dirty="0">
              <a:solidFill>
                <a:srgbClr val="C00000"/>
              </a:solidFill>
            </a:endParaRPr>
          </a:p>
        </p:txBody>
      </p:sp>
      <p:pic>
        <p:nvPicPr>
          <p:cNvPr id="12" name="图片 11"/>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213995" y="118745"/>
            <a:ext cx="1821815" cy="469900"/>
          </a:xfrm>
          <a:prstGeom prst="rect">
            <a:avLst/>
          </a:prstGeom>
        </p:spPr>
      </p:pic>
      <p:grpSp>
        <p:nvGrpSpPr>
          <p:cNvPr id="32" name="组合 31"/>
          <p:cNvGrpSpPr/>
          <p:nvPr/>
        </p:nvGrpSpPr>
        <p:grpSpPr>
          <a:xfrm>
            <a:off x="146685" y="10075545"/>
            <a:ext cx="7253605" cy="497840"/>
            <a:chOff x="231" y="15867"/>
            <a:chExt cx="11423" cy="784"/>
          </a:xfrm>
        </p:grpSpPr>
        <p:sp>
          <p:nvSpPr>
            <p:cNvPr id="23" name="文本框 22"/>
            <p:cNvSpPr txBox="1"/>
            <p:nvPr/>
          </p:nvSpPr>
          <p:spPr>
            <a:xfrm>
              <a:off x="231" y="15867"/>
              <a:ext cx="5197" cy="398"/>
            </a:xfrm>
            <a:prstGeom prst="rect">
              <a:avLst/>
            </a:prstGeom>
            <a:noFill/>
          </p:spPr>
          <p:txBody>
            <a:bodyPr wrap="square" rtlCol="0">
              <a:spAutoFit/>
            </a:bodyPr>
            <a:lstStyle/>
            <a:p>
              <a:r>
                <a:rPr lang="zh-CN" altLang="en-US" sz="1050" b="1" dirty="0">
                  <a:latin typeface="Times New Roman" panose="02020603050405020304" pitchFamily="18" charset="0"/>
                  <a:ea typeface="宋体" panose="02010600030101010101" pitchFamily="2" charset="-122"/>
                  <a:cs typeface="Times New Roman" panose="02020603050405020304" pitchFamily="18" charset="0"/>
                  <a:sym typeface="+mn-ea"/>
                </a:rPr>
                <a:t>Jiangsu Firemana Safety Technology Co., LTD</a:t>
              </a:r>
              <a:endParaRPr lang="zh-CN" altLang="en-US" sz="1230" b="1" dirty="0">
                <a:latin typeface="宋体" panose="02010600030101010101" pitchFamily="2" charset="-122"/>
                <a:ea typeface="宋体" panose="02010600030101010101" pitchFamily="2" charset="-122"/>
              </a:endParaRPr>
            </a:p>
          </p:txBody>
        </p:sp>
        <p:sp>
          <p:nvSpPr>
            <p:cNvPr id="39" name="文本框 38"/>
            <p:cNvSpPr txBox="1"/>
            <p:nvPr/>
          </p:nvSpPr>
          <p:spPr>
            <a:xfrm>
              <a:off x="7582" y="16210"/>
              <a:ext cx="2246" cy="441"/>
            </a:xfrm>
            <a:prstGeom prst="rect">
              <a:avLst/>
            </a:prstGeom>
            <a:noFill/>
          </p:spPr>
          <p:txBody>
            <a:bodyPr wrap="square" rtlCol="0">
              <a:spAutoFit/>
            </a:bodyPr>
            <a:lstStyle/>
            <a:p>
              <a:r>
                <a:rPr lang="en-US" altLang="zh-CN" sz="1230" b="1" dirty="0">
                  <a:solidFill>
                    <a:srgbClr val="C00000"/>
                  </a:solidFill>
                </a:rPr>
                <a:t>     0516-83843888</a:t>
              </a:r>
              <a:endParaRPr lang="zh-CN" altLang="en-US" sz="1230" b="1" dirty="0">
                <a:solidFill>
                  <a:srgbClr val="C00000"/>
                </a:solidFill>
              </a:endParaRPr>
            </a:p>
          </p:txBody>
        </p:sp>
        <p:sp>
          <p:nvSpPr>
            <p:cNvPr id="41" name="文本框 40"/>
            <p:cNvSpPr txBox="1"/>
            <p:nvPr/>
          </p:nvSpPr>
          <p:spPr>
            <a:xfrm>
              <a:off x="8827" y="15867"/>
              <a:ext cx="2827" cy="398"/>
            </a:xfrm>
            <a:prstGeom prst="rect">
              <a:avLst/>
            </a:prstGeom>
            <a:noFill/>
          </p:spPr>
          <p:txBody>
            <a:bodyPr wrap="square" rtlCol="0">
              <a:spAutoFit/>
            </a:bodyPr>
            <a:lstStyle/>
            <a:p>
              <a:r>
                <a:rPr lang="en-US" altLang="zh-CN" sz="1050"/>
                <a:t>              </a:t>
              </a:r>
              <a:r>
                <a:rPr lang="en-US" altLang="zh-CN" sz="1000">
                  <a:latin typeface="+mn-ea"/>
                </a:rPr>
                <a:t>www.firemana.com</a:t>
              </a:r>
              <a:endParaRPr lang="zh-CN" altLang="en-US" sz="1000" dirty="0">
                <a:latin typeface="+mn-ea"/>
              </a:endParaRPr>
            </a:p>
          </p:txBody>
        </p:sp>
        <p:cxnSp>
          <p:nvCxnSpPr>
            <p:cNvPr id="35" name="直接连接符 34"/>
            <p:cNvCxnSpPr/>
            <p:nvPr/>
          </p:nvCxnSpPr>
          <p:spPr>
            <a:xfrm>
              <a:off x="231" y="16208"/>
              <a:ext cx="11238" cy="5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a:off x="1666875" y="895985"/>
            <a:ext cx="299085" cy="175260"/>
            <a:chOff x="1765" y="7941"/>
            <a:chExt cx="471" cy="276"/>
          </a:xfrm>
        </p:grpSpPr>
        <p:pic>
          <p:nvPicPr>
            <p:cNvPr id="28" name="图片 27"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65" y="7941"/>
              <a:ext cx="277" cy="277"/>
            </a:xfrm>
            <a:prstGeom prst="rect">
              <a:avLst/>
            </a:prstGeom>
          </p:spPr>
        </p:pic>
        <p:pic>
          <p:nvPicPr>
            <p:cNvPr id="29" name="图片 28"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60" y="7941"/>
              <a:ext cx="277" cy="277"/>
            </a:xfrm>
            <a:prstGeom prst="rect">
              <a:avLst/>
            </a:prstGeom>
          </p:spPr>
        </p:pic>
      </p:grpSp>
      <p:sp>
        <p:nvSpPr>
          <p:cNvPr id="2" name="文本框 1"/>
          <p:cNvSpPr txBox="1"/>
          <p:nvPr/>
        </p:nvSpPr>
        <p:spPr>
          <a:xfrm flipH="1">
            <a:off x="3624580" y="1279525"/>
            <a:ext cx="3563620" cy="4900295"/>
          </a:xfrm>
          <a:prstGeom prst="rect">
            <a:avLst/>
          </a:prstGeom>
          <a:noFill/>
        </p:spPr>
        <p:txBody>
          <a:bodyPr wrap="square">
            <a:spAutoFit/>
          </a:bodyPr>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Backfire thermocouple diameter is 0.5mm, low temperature welding or welding on the thickness of 0.2mm, diameter of 12mm round copper sheet</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Environmental thermocouple is stainless steel armored thermocouple with outer diameter of 3mm</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The diameter of the mobile thermocouple is 1mm, and it is welded or fused at low temperature on the round copper sheet with thickness of 0.5mm and diameter of 12mm</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The pressure in the furnace is measured by the t-type static pressure control tube inserted into the furnace body. The control tube is made of 304 stainless steel with an inner diameter of 6mm.</a:t>
            </a:r>
            <a:endParaRPr sz="1000" dirty="0">
              <a:latin typeface="Times New Roman" panose="02020603050405020304" pitchFamily="18" charset="0"/>
              <a:ea typeface="宋体" panose="02010600030101010101" pitchFamily="2" charset="-122"/>
              <a:cs typeface="MicrosoftYaHei"/>
              <a:sym typeface="+mn-ea"/>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MicrosoftYaHei"/>
                <a:sym typeface="+mn-ea"/>
              </a:rPr>
              <a:t>The whole production process flow, pressure, temperature, air-fuel ratio, load parameters, such as industrial PC, and displayed on the software, may at any time to review all sorts of historical archives or at the same time according to user requirements to print all kinds of production reports, sound and light alarm system can timely to alarm, fault, wrong operation and prompt treatment to the operators. The system is easy to operate, reliable to run and simple to maintain</a:t>
            </a:r>
            <a:endParaRPr sz="1000" dirty="0">
              <a:latin typeface="Times New Roman" panose="02020603050405020304" pitchFamily="18" charset="0"/>
              <a:ea typeface="宋体" panose="02010600030101010101" pitchFamily="2" charset="-122"/>
              <a:cs typeface="MicrosoftYaHei"/>
              <a:sym typeface="+mn-ea"/>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MicrosoftYaHei"/>
                <a:sym typeface="+mn-ea"/>
              </a:rPr>
              <a:t>Before ignition, the burner has automatic detection of gas pipeline and valve leakage program, automatic purge program, automatic ignition program control, and gas, air pressure abnormal alarm and interlock and other safety protection measures.</a:t>
            </a:r>
            <a:endParaRPr sz="1000" dirty="0">
              <a:latin typeface="Times New Roman" panose="02020603050405020304" pitchFamily="18" charset="0"/>
              <a:ea typeface="宋体" panose="02010600030101010101" pitchFamily="2" charset="-122"/>
              <a:cs typeface="MicrosoftYaHei"/>
              <a:sym typeface="+mn-ea"/>
            </a:endParaRPr>
          </a:p>
        </p:txBody>
      </p:sp>
      <p:sp>
        <p:nvSpPr>
          <p:cNvPr id="4" name="文本框 3"/>
          <p:cNvSpPr txBox="1"/>
          <p:nvPr/>
        </p:nvSpPr>
        <p:spPr>
          <a:xfrm>
            <a:off x="147320" y="10291445"/>
            <a:ext cx="2947670" cy="337185"/>
          </a:xfrm>
          <a:prstGeom prst="rect">
            <a:avLst/>
          </a:prstGeom>
          <a:noFill/>
        </p:spPr>
        <p:txBody>
          <a:bodyPr wrap="square" rtlCol="0">
            <a:spAutoFit/>
          </a:bodyPr>
          <a:p>
            <a:pPr algn="l"/>
            <a:r>
              <a:rPr sz="800" dirty="0">
                <a:latin typeface="Times New Roman" panose="02020603050405020304" pitchFamily="18" charset="0"/>
                <a:cs typeface="Times New Roman" panose="02020603050405020304" pitchFamily="18" charset="0"/>
              </a:rPr>
              <a:t>Add: D3 </a:t>
            </a:r>
            <a:r>
              <a:rPr lang="en-US" sz="800" dirty="0">
                <a:latin typeface="Times New Roman" panose="02020603050405020304" pitchFamily="18" charset="0"/>
                <a:cs typeface="Times New Roman" panose="02020603050405020304" pitchFamily="18" charset="0"/>
              </a:rPr>
              <a:t>Safe Valley Of  China</a:t>
            </a:r>
            <a:r>
              <a:rPr sz="800" dirty="0">
                <a:latin typeface="Times New Roman" panose="02020603050405020304" pitchFamily="18" charset="0"/>
                <a:cs typeface="Times New Roman" panose="02020603050405020304" pitchFamily="18" charset="0"/>
              </a:rPr>
              <a:t>, Tongshan District, Xuzhou City, Jiangsu Province,China</a:t>
            </a:r>
            <a:endParaRPr sz="800" dirty="0">
              <a:latin typeface="Times New Roman" panose="02020603050405020304" pitchFamily="18" charset="0"/>
              <a:cs typeface="Times New Roman" panose="02020603050405020304" pitchFamily="18" charset="0"/>
            </a:endParaRPr>
          </a:p>
        </p:txBody>
      </p:sp>
    </p:spTree>
  </p:cSld>
  <p:clrMapOvr>
    <a:masterClrMapping/>
  </p:clrMapOvr>
</p:sld>
</file>

<file path=ppt/tags/tag1.xml><?xml version="1.0" encoding="utf-8"?>
<p:tagLst xmlns:p="http://schemas.openxmlformats.org/presentationml/2006/main">
  <p:tag name="COMMONDATA" val="eyJoZGlkIjoiMzYwNTRjMTk4NTE0ZDZlNzI2MmNiNzVjMzg5ZTIwZmEifQ=="/>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5316</Words>
  <Application>WPS 演示</Application>
  <PresentationFormat>自定义</PresentationFormat>
  <Paragraphs>76</Paragraphs>
  <Slides>2</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vt:i4>
      </vt:variant>
    </vt:vector>
  </HeadingPairs>
  <TitlesOfParts>
    <vt:vector size="16" baseType="lpstr">
      <vt:lpstr>Arial</vt:lpstr>
      <vt:lpstr>宋体</vt:lpstr>
      <vt:lpstr>Wingdings</vt:lpstr>
      <vt:lpstr>Times New Roman</vt:lpstr>
      <vt:lpstr>Wingdings</vt:lpstr>
      <vt:lpstr>MicrosoftYaHei</vt:lpstr>
      <vt:lpstr>Segoe Print</vt:lpstr>
      <vt:lpstr>Calibri</vt:lpstr>
      <vt:lpstr>等线</vt:lpstr>
      <vt:lpstr>微软雅黑</vt:lpstr>
      <vt:lpstr>Calibri Light</vt:lpstr>
      <vt:lpstr>等线 Light</vt:lpstr>
      <vt:lpstr>Arial Unicode MS</vt:lpstr>
      <vt:lpstr>Office 主题​​</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SHANG FEI</dc:creator>
  <cp:lastModifiedBy>Lee</cp:lastModifiedBy>
  <cp:revision>144</cp:revision>
  <dcterms:created xsi:type="dcterms:W3CDTF">2022-04-06T05:39:00Z</dcterms:created>
  <dcterms:modified xsi:type="dcterms:W3CDTF">2022-06-14T03:06:31Z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A3023A16EC2F49038F935DC7BC2AA928</vt:lpwstr>
  </property>
  <property fmtid="{D5CDD505-2E9C-101B-9397-08002B2CF9AE}" pid="3" name="KSOProductBuildVer">
    <vt:lpwstr>2052-11.1.0.11744</vt:lpwstr>
  </property>
</Properties>
</file>