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34950" y="5521325"/>
            <a:ext cx="310832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34950" y="497268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33680" y="4367530"/>
            <a:ext cx="310705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8061960" cy="368300"/>
          </a:xfrm>
          <a:prstGeom prst="rect">
            <a:avLst/>
          </a:prstGeom>
          <a:noFill/>
        </p:spPr>
        <p:txBody>
          <a:bodyPr wrap="square" rtlCol="0">
            <a:spAutoFit/>
          </a:bodyPr>
          <a:lstStyle/>
          <a:p>
            <a:r>
              <a:rPr lang="zh-CN" altLang="en-US" b="1" dirty="0">
                <a:latin typeface="Times New Roman" panose="02020603050405020304" pitchFamily="18" charset="0"/>
                <a:ea typeface="宋体" panose="02010600030101010101" pitchFamily="2" charset="-122"/>
                <a:cs typeface="Times New Roman" panose="02020603050405020304" pitchFamily="18" charset="0"/>
              </a:rPr>
              <a:t>Fire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R</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esistance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est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E</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quipment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or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ireproof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oating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teel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tructure</a:t>
            </a:r>
            <a:endParaRPr lang="zh-CN" altLang="en-US"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46685" y="1177925"/>
            <a:ext cx="6913245" cy="860425"/>
          </a:xfrm>
          <a:prstGeom prst="rect">
            <a:avLst/>
          </a:prstGeom>
          <a:noFill/>
        </p:spPr>
        <p:txBody>
          <a:bodyPr wrap="square" rtlCol="0">
            <a:spAutoFit/>
          </a:bodyPr>
          <a:lstStyle/>
          <a:p>
            <a:pPr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Steel structure fire retardant coating heat insulation efficiency and fire resistance limit test furnace is according to the national standard GB14907-2018 "Steel structure fire retardant coating", GB/T9978-2008 fourth, fifth 5.1 and 5.2 stipulated in the technical indicators developed for the fire resistance test of steel structure fire retardant coating special instrument. High degree of automation, accurate test data.</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76530" y="6856730"/>
            <a:ext cx="3420110" cy="336105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Frame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sz="1000" dirty="0">
                <a:latin typeface="Times New Roman" panose="02020603050405020304" pitchFamily="18" charset="0"/>
                <a:ea typeface="宋体" panose="02010600030101010101" pitchFamily="2" charset="-122"/>
                <a:cs typeface="Times New Roman" panose="02020603050405020304" pitchFamily="18" charset="0"/>
              </a:rPr>
              <a:t> body, stable structure. Internal heat resistant and heat resistant fiber heat insulation treatment, to ensure the temperature in the furnace and reduce high temperature damage to the surrounding environment</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furnace cover adopts spiral locking mode, convenient operation, reliable locking effect; The furnace cover is installed with a lifting ring, which is convenient for lifting when in use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Equipped with imported nozzle burner control system, the burner power is 230KW to produce jet fire for heating in the furnace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nozzle is equipped with gas solenoid valve, gas proportional valve, gas ball valve, gas transmitter and other components to ensure the control and monitoring of air intake and ensure the safety of equipment operation</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05740" y="2966720"/>
            <a:ext cx="3380105" cy="66802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Gb14907-2018 Steel Structure fire Retardant Coating</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GB/T9978-2008 Fire resistance test method for building elements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41935" y="2582545"/>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rPr>
              <a:t>Product Standard </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648710" y="6856730"/>
            <a:ext cx="3625215" cy="316928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Independent control system, special control elements, used to control the combustion process and fit the combustion curve.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smoke exhaust pipe of brick and concrete structure can withstand high temperature of combustion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high temperature exhaust fan and frequency converter, the waste smoke will be discharged when burning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Temperature acquisition system uses programmable logic controller (PLC) and temperature acquisition module to realize real-time temperature acquisition through imported thermocouple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Internal thermocouple 0.5mm thermocouple, display precision 0.1℃</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thermocouple in the furnace shall be k-type thermocouple with wire diameter of 2.2mm, and the length of the hot end extending out of the casing shall not be less than 25mm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31775" y="290957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05740" y="4011295"/>
            <a:ext cx="3795395" cy="55308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b="1"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nSpc>
                <a:spcPts val="1800"/>
              </a:lnSpc>
            </a:pP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201930" y="672528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24155" y="639826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cxnSp>
        <p:nvCxnSpPr>
          <p:cNvPr id="3" name="直接连接符 2"/>
          <p:cNvCxnSpPr/>
          <p:nvPr/>
        </p:nvCxnSpPr>
        <p:spPr>
          <a:xfrm>
            <a:off x="233680" y="4643120"/>
            <a:ext cx="31070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234950" y="5521325"/>
            <a:ext cx="310578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233680" y="5796915"/>
            <a:ext cx="311023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1332230" y="4367530"/>
            <a:ext cx="0" cy="1442085"/>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233680" y="5248275"/>
            <a:ext cx="31070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33680" y="4972685"/>
            <a:ext cx="31070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31775" y="4363085"/>
            <a:ext cx="311150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891665" y="265366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891665" y="4087495"/>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19505" y="647700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6" name="图片 5" descr="钢结构防火涂料试验炉 圆头.32_clown"/>
          <p:cNvPicPr>
            <a:picLocks noChangeAspect="1"/>
          </p:cNvPicPr>
          <p:nvPr/>
        </p:nvPicPr>
        <p:blipFill>
          <a:blip r:embed="rId4"/>
          <a:stretch>
            <a:fillRect/>
          </a:stretch>
        </p:blipFill>
        <p:spPr>
          <a:xfrm>
            <a:off x="3515360" y="2370455"/>
            <a:ext cx="3891915" cy="3374390"/>
          </a:xfrm>
          <a:prstGeom prst="rect">
            <a:avLst/>
          </a:prstGeom>
        </p:spPr>
      </p:pic>
      <p:sp>
        <p:nvSpPr>
          <p:cNvPr id="19" name="文本框 18"/>
          <p:cNvSpPr txBox="1"/>
          <p:nvPr/>
        </p:nvSpPr>
        <p:spPr>
          <a:xfrm>
            <a:off x="224155" y="4305300"/>
            <a:ext cx="3315970" cy="1861185"/>
          </a:xfrm>
          <a:prstGeom prst="rect">
            <a:avLst/>
          </a:prstGeom>
          <a:noFill/>
        </p:spPr>
        <p:txBody>
          <a:bodyPr wrap="square" rtlCol="0">
            <a:spAutoFit/>
          </a:bodyPr>
          <a:lstStyle/>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Model                       </a:t>
            </a:r>
            <a:r>
              <a:rPr altLang="zh-CN" sz="1000" dirty="0">
                <a:latin typeface="Times New Roman" panose="02020603050405020304" pitchFamily="18" charset="0"/>
                <a:ea typeface="宋体" panose="02010600030101010101" pitchFamily="2" charset="-122"/>
                <a:cs typeface="Times New Roman" panose="02020603050405020304" pitchFamily="18" charset="0"/>
              </a:rPr>
              <a:t>PX0</a:t>
            </a:r>
            <a:r>
              <a:rPr lang="en-US" sz="1000" dirty="0">
                <a:latin typeface="Times New Roman" panose="02020603050405020304" pitchFamily="18" charset="0"/>
                <a:ea typeface="宋体" panose="02010600030101010101" pitchFamily="2" charset="-122"/>
                <a:cs typeface="Times New Roman" panose="02020603050405020304" pitchFamily="18" charset="0"/>
              </a:rPr>
              <a:t>7</a:t>
            </a:r>
            <a:r>
              <a:rPr altLang="zh-CN" sz="1000" dirty="0">
                <a:latin typeface="Times New Roman" panose="02020603050405020304" pitchFamily="18" charset="0"/>
                <a:ea typeface="宋体" panose="02010600030101010101" pitchFamily="2" charset="-122"/>
                <a:cs typeface="Times New Roman" panose="02020603050405020304" pitchFamily="18" charset="0"/>
              </a:rPr>
              <a:t>0</a:t>
            </a:r>
            <a:r>
              <a:rPr lang="en-US" sz="1000" dirty="0">
                <a:latin typeface="Times New Roman" panose="02020603050405020304" pitchFamily="18" charset="0"/>
                <a:ea typeface="宋体" panose="02010600030101010101" pitchFamily="2" charset="-122"/>
                <a:cs typeface="Times New Roman" panose="02020603050405020304" pitchFamily="18" charset="0"/>
              </a:rPr>
              <a:t>36</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F</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urnace</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Dimension  </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250</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0</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(W)×</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25</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00(D)×1</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50</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0(H)mm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Console Dimension</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70</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0(W)×</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4</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00(D)×</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170</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0(H)mm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Power Supply           </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AC220V</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/AC380V</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120A,</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50Hz</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Weight                     APPR. 1000</a:t>
            </a:r>
            <a:r>
              <a:rPr altLang="zh-CN" sz="1000" dirty="0">
                <a:latin typeface="Times New Roman" panose="02020603050405020304" pitchFamily="18" charset="0"/>
                <a:ea typeface="宋体" panose="02010600030101010101" pitchFamily="2" charset="-122"/>
                <a:cs typeface="Times New Roman" panose="02020603050405020304" pitchFamily="18" charset="0"/>
              </a:rPr>
              <a:t>kg</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宋体" panose="02010600030101010101" pitchFamily="2" charset="-122"/>
                <a:ea typeface="宋体" panose="02010600030101010101" pitchFamily="2" charset="-122"/>
              </a:rPr>
              <a:t>  </a:t>
            </a:r>
            <a:endParaRPr sz="1000" dirty="0">
              <a:latin typeface="宋体" panose="02010600030101010101" pitchFamily="2" charset="-122"/>
              <a:ea typeface="宋体" panose="02010600030101010101" pitchFamily="2" charset="-122"/>
            </a:endParaRPr>
          </a:p>
        </p:txBody>
      </p:sp>
      <p:sp>
        <p:nvSpPr>
          <p:cNvPr id="13" name="文本框 12"/>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146685" y="1279525"/>
            <a:ext cx="3334385" cy="4323080"/>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combustion fan to provide air for combustion, equipped with combustion inverter to adjust the fan air supply to achieve the appropriate air-fuel ratio, equipped with air control valve control air intake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main pipeline is equipped with solenoid valve and ball valve, pressure reducing valve and filter components, to ensure the overall intake pressure to maintain stability, quickly cut off the gas supply after the test.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Adopt imported differential pressure sensor, measuring range -50~50Pa, accuracy ± 1%F.s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standard small cabinet control box, built-in water cooling system to realize automatic coolant circulation and cooling function, to ensure the stability and reliability of heat flow meter data</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Thermopile heat flow meter is adopted, measuring range 0-50kW/m², accuracy ±3%, repeatability ±0.5%. The radiation receiving target is water-cooled, 12.5mm in diameter, and covered with a durable dull black coating.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Computer + professional software control experiment operation, through the form of man-machine dialogue, set the furnace manual parameters, the computer according to the set parameters for automatic adjustment.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120650" y="114871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96545" y="822960"/>
            <a:ext cx="2481580" cy="553085"/>
          </a:xfrm>
          <a:prstGeom prst="rect">
            <a:avLst/>
          </a:prstGeom>
          <a:noFill/>
        </p:spPr>
        <p:txBody>
          <a:bodyPr wrap="square">
            <a:spAutoFit/>
          </a:bodyPr>
          <a:lstStyle/>
          <a:p>
            <a:pPr>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ts val="1800"/>
              </a:lnSpc>
            </a:pPr>
            <a:endParaRPr lang="zh-CN" altLang="en-US" sz="1400" b="1"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1666875" y="895985"/>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sp>
        <p:nvSpPr>
          <p:cNvPr id="2" name="文本框 1"/>
          <p:cNvSpPr txBox="1"/>
          <p:nvPr/>
        </p:nvSpPr>
        <p:spPr>
          <a:xfrm flipH="1">
            <a:off x="3624580" y="1279525"/>
            <a:ext cx="3563620" cy="4900295"/>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Backfire thermocouple diameter is 0.5mm, low temperature welding or welding on the thickness of 0.2mm, diameter of 12mm round copper sheet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Environmental thermocouple is stainless steel armored thermocouple with outer diameter of 3mm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diameter of the mobile thermocouple is 1mm, and it is welded or fused at low temperature on the round copper sheet with thickness of 0.5mm and diameter of 12mm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pressure in the furnace is measured by the t-type static pressure control tube inserted into the furnace body. The control tube is made of 304 stainless steel with an inner diameter of 6mm.</a:t>
            </a:r>
            <a:endParaRPr sz="1000" dirty="0">
              <a:latin typeface="Times New Roman" panose="02020603050405020304" pitchFamily="18" charset="0"/>
              <a:ea typeface="宋体" panose="02010600030101010101" pitchFamily="2" charset="-122"/>
              <a:cs typeface="MicrosoftYaHei"/>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MicrosoftYaHei"/>
                <a:sym typeface="+mn-ea"/>
              </a:rPr>
              <a:t>The whole production process flow, pressure, temperature, air-fuel ratio, load parameters, such as industrial PC, and displayed on the software, may at any time to review all sorts of historical archives or at the same time according to user requirements to print all kinds of production reports, sound and light alarm system can timely to alarm, fault, wrong operation and prompt treatment to the operators. The system is easy to operate, reliable to run and simple to maintain</a:t>
            </a:r>
            <a:endParaRPr sz="1000" dirty="0">
              <a:latin typeface="Times New Roman" panose="02020603050405020304" pitchFamily="18" charset="0"/>
              <a:ea typeface="宋体" panose="02010600030101010101" pitchFamily="2" charset="-122"/>
              <a:cs typeface="MicrosoftYaHei"/>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MicrosoftYaHei"/>
                <a:sym typeface="+mn-ea"/>
              </a:rPr>
              <a:t>Before ignition, the burner has automatic detection of gas pipeline and valve leakage program, automatic purge program, automatic ignition program control, and gas, air pressure abnormal alarm and interlock and other safety protection measures.</a:t>
            </a:r>
            <a:endParaRPr sz="1000" dirty="0">
              <a:latin typeface="Times New Roman" panose="02020603050405020304" pitchFamily="18" charset="0"/>
              <a:ea typeface="宋体" panose="02010600030101010101" pitchFamily="2" charset="-122"/>
              <a:cs typeface="MicrosoftYaHei"/>
              <a:sym typeface="+mn-ea"/>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5316</Words>
  <Application>WPS 演示</Application>
  <PresentationFormat>自定义</PresentationFormat>
  <Paragraphs>76</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Wingdings</vt:lpstr>
      <vt:lpstr>MicrosoftYaHei</vt:lpstr>
      <vt:lpstr>Segoe Print</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144</cp:revision>
  <dcterms:created xsi:type="dcterms:W3CDTF">2022-04-06T05:39:00Z</dcterms:created>
  <dcterms:modified xsi:type="dcterms:W3CDTF">2022-06-14T03:06:31Z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