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7" r:id="rId3"/>
  </p:sldIdLst>
  <p:sldSz cx="7559675" cy="10691495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C6"/>
    <a:srgbClr val="003778"/>
    <a:srgbClr val="00375A"/>
    <a:srgbClr val="003764"/>
    <a:srgbClr val="003768"/>
    <a:srgbClr val="FF3737"/>
    <a:srgbClr val="FE525E"/>
    <a:srgbClr val="FF7A83"/>
    <a:srgbClr val="DBF2FA"/>
    <a:srgbClr val="C901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824" autoAdjust="0"/>
    <p:restoredTop sz="94479" autoAdjust="0"/>
  </p:normalViewPr>
  <p:slideViewPr>
    <p:cSldViewPr snapToGrid="0" snapToObjects="1">
      <p:cViewPr varScale="1">
        <p:scale>
          <a:sx n="46" d="100"/>
          <a:sy n="46" d="100"/>
        </p:scale>
        <p:origin x="34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7950" y="1143000"/>
            <a:ext cx="2182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24" y="1750118"/>
            <a:ext cx="6426276" cy="372302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041" y="5616713"/>
            <a:ext cx="5670244" cy="2581855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0358" y="569345"/>
            <a:ext cx="1630195" cy="90624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73" y="569345"/>
            <a:ext cx="4796081" cy="90624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35" y="2666024"/>
            <a:ext cx="6520780" cy="444831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35" y="7156423"/>
            <a:ext cx="6520780" cy="2339264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73" y="2846725"/>
            <a:ext cx="3213138" cy="678510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415" y="2846725"/>
            <a:ext cx="3213138" cy="678510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569348"/>
            <a:ext cx="6520780" cy="206697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57" y="2621464"/>
            <a:ext cx="3198371" cy="1284738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57" y="3906202"/>
            <a:ext cx="3198371" cy="574543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415" y="2621464"/>
            <a:ext cx="3214123" cy="1284738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415" y="3906202"/>
            <a:ext cx="3214123" cy="574543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712918"/>
            <a:ext cx="2438402" cy="249521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123" y="1539708"/>
            <a:ext cx="3827415" cy="759951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57" y="3208135"/>
            <a:ext cx="2438402" cy="5943467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712918"/>
            <a:ext cx="2438402" cy="249521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123" y="1539708"/>
            <a:ext cx="3827415" cy="759951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57" y="3208135"/>
            <a:ext cx="2438402" cy="5943467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73" y="569348"/>
            <a:ext cx="6520780" cy="2066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73" y="2846725"/>
            <a:ext cx="6520780" cy="6785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73" y="9911556"/>
            <a:ext cx="1701073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358" y="9911556"/>
            <a:ext cx="2551610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480" y="9911556"/>
            <a:ext cx="1701073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ct val="166000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4013 .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4445" y="1537335"/>
            <a:ext cx="4976495" cy="299656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11444" y="443372"/>
            <a:ext cx="2817114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00" dirty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        </a:t>
            </a:r>
            <a:r>
              <a:rPr lang="en-US" altLang="zh-CN" sz="1000" b="1" dirty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The Expert In Fire Testing</a:t>
            </a:r>
            <a:endParaRPr lang="zh-CN" altLang="en-US" sz="1000" dirty="0">
              <a:latin typeface="宋体" panose="02010600030101010101" pitchFamily="2" charset="-122"/>
              <a:ea typeface="宋体" panose="02010600030101010101" pitchFamily="2" charset="-122"/>
              <a:cs typeface="Calibri" panose="020F050202020403020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0" y="688340"/>
            <a:ext cx="7560945" cy="0"/>
          </a:xfrm>
          <a:prstGeom prst="line">
            <a:avLst/>
          </a:prstGeom>
          <a:ln w="57150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38430" y="887730"/>
            <a:ext cx="36722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BS 5852</a:t>
            </a:r>
            <a:r>
              <a:rPr lang="en-US" altLang="zh-CN" sz="1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Flammability Tester</a:t>
            </a:r>
            <a:endParaRPr lang="en-US" altLang="zh-CN" sz="1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70180" y="1266190"/>
            <a:ext cx="6737985" cy="4756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ts val="1500"/>
              </a:lnSpc>
            </a:pPr>
            <a:r>
              <a:rPr lang="en-US" sz="10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MicrosoftYaHei"/>
              </a:rPr>
              <a:t>  </a:t>
            </a:r>
            <a:r>
              <a:rPr lang="en-US" sz="1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sz="1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Widely used in Europe and the United States of America upholstered furniture flame retardant performance measurement, with 0-7 fire source and standard fabric and sponge, etc., to test the combustion performance</a:t>
            </a:r>
            <a:r>
              <a:rPr lang="en-US" sz="1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0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 flipH="1">
            <a:off x="213995" y="7704455"/>
            <a:ext cx="3253105" cy="124523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171450" lvl="0" indent="-171450" algn="l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Equipped with all stainless steel sample rack, the size of the large sample rack is 450×450×300mm, the size of the small sample rack is 450×300×150mm, composed of stainless steel diamond net.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lvl="0" indent="-171450" algn="l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Independent gas control cabinet, by precise imported brand rotor flowmeter control source gas flow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73050" y="5097780"/>
            <a:ext cx="3194050" cy="1052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 fontAlgn="auto">
              <a:lnSpc>
                <a:spcPts val="1500"/>
              </a:lnSpc>
            </a:pPr>
            <a:r>
              <a:rPr lang="zh-CN" altLang="zh-CN" sz="1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UK Regulation: British standard</a:t>
            </a:r>
            <a:endParaRPr lang="zh-CN" altLang="zh-CN" sz="10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fontAlgn="auto">
              <a:lnSpc>
                <a:spcPts val="1500"/>
              </a:lnSpc>
            </a:pPr>
            <a:r>
              <a:rPr lang="zh-CN" altLang="zh-CN" sz="1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BS 5852: British Standard for testing the flammability of furniture Fabrics</a:t>
            </a:r>
            <a:endParaRPr lang="zh-CN" altLang="zh-CN" sz="10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fontAlgn="auto">
              <a:lnSpc>
                <a:spcPts val="1500"/>
              </a:lnSpc>
            </a:pPr>
            <a:r>
              <a:rPr lang="zh-CN" altLang="zh-CN" sz="1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CFR 1634: American standard for fire testing of upholstered furniture</a:t>
            </a:r>
            <a:endParaRPr lang="zh-CN" altLang="zh-CN" sz="10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13995" y="4621530"/>
            <a:ext cx="3399790" cy="32194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lnSpc>
                <a:spcPts val="1800"/>
              </a:lnSpc>
            </a:pPr>
            <a:r>
              <a:rPr lang="en-US" altLang="zh-CN" sz="1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Product Standard </a:t>
            </a:r>
            <a:endParaRPr lang="zh-CN" altLang="en-US" sz="1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623945" y="7661910"/>
            <a:ext cx="3668395" cy="143764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171450" lvl="0" indent="-171450" algn="l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By the brand pressure gauge and control valve control source gas pressure, by the ball valve control gas on and off as well as the choice of gas path</a:t>
            </a:r>
            <a:endParaRPr sz="10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lvl="0" indent="-171450" algn="l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The ignition tube made of stainless steel, the outer diameter of 8±0.1mm, the inner diameter of 6.5±0.1mm, the length of 200±5mm, can provide the standard requirements of 1,2,3 fire source</a:t>
            </a:r>
            <a:endParaRPr sz="10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V="1">
            <a:off x="170180" y="4925060"/>
            <a:ext cx="3091815" cy="18415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213995" y="7573010"/>
            <a:ext cx="707961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248920" y="7235190"/>
            <a:ext cx="2481580" cy="32194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lnSpc>
                <a:spcPts val="1800"/>
              </a:lnSpc>
            </a:pPr>
            <a:r>
              <a:rPr lang="en-US" altLang="zh-CN" sz="14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Features</a:t>
            </a:r>
            <a:endParaRPr lang="en-US" altLang="zh-CN" sz="1400" b="1" kern="100" dirty="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604510" y="10075545"/>
            <a:ext cx="179514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50"/>
              <a:t>              </a:t>
            </a:r>
            <a:r>
              <a:rPr lang="en-US" altLang="zh-CN" sz="1000">
                <a:latin typeface="+mn-ea"/>
              </a:rPr>
              <a:t>www.firemana.com</a:t>
            </a:r>
            <a:endParaRPr lang="zh-CN" altLang="en-US" sz="1000" dirty="0">
              <a:latin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995" y="118745"/>
            <a:ext cx="1821815" cy="469900"/>
          </a:xfrm>
          <a:prstGeom prst="rect">
            <a:avLst/>
          </a:prstGeom>
        </p:spPr>
      </p:pic>
      <p:grpSp>
        <p:nvGrpSpPr>
          <p:cNvPr id="46" name="组合 45"/>
          <p:cNvGrpSpPr/>
          <p:nvPr/>
        </p:nvGrpSpPr>
        <p:grpSpPr>
          <a:xfrm>
            <a:off x="146685" y="10075545"/>
            <a:ext cx="7252970" cy="497840"/>
            <a:chOff x="231" y="15867"/>
            <a:chExt cx="11422" cy="784"/>
          </a:xfrm>
        </p:grpSpPr>
        <p:sp>
          <p:nvSpPr>
            <p:cNvPr id="23" name="文本框 22"/>
            <p:cNvSpPr txBox="1"/>
            <p:nvPr/>
          </p:nvSpPr>
          <p:spPr>
            <a:xfrm>
              <a:off x="231" y="15867"/>
              <a:ext cx="5197" cy="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050" b="1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Jiangsu Firemana Safety Technology Co., LTD</a:t>
              </a:r>
              <a:endParaRPr lang="zh-CN" altLang="en-US" sz="123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582" y="16210"/>
              <a:ext cx="2246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30" b="1" dirty="0">
                  <a:solidFill>
                    <a:srgbClr val="C00000"/>
                  </a:solidFill>
                  <a:latin typeface="Calibri" panose="020F0502020204030204" charset="0"/>
                  <a:cs typeface="Calibri" panose="020F0502020204030204" charset="0"/>
                </a:rPr>
                <a:t>     0516-83843888</a:t>
              </a:r>
              <a:endParaRPr lang="zh-CN" altLang="en-US" sz="1230" b="1" dirty="0">
                <a:solidFill>
                  <a:srgbClr val="C00000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9448" y="16210"/>
              <a:ext cx="2205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30" b="1" dirty="0">
                  <a:solidFill>
                    <a:srgbClr val="C00000"/>
                  </a:solidFill>
                  <a:latin typeface="Calibri" panose="020F0502020204030204" charset="0"/>
                  <a:cs typeface="Calibri" panose="020F0502020204030204" charset="0"/>
                </a:rPr>
                <a:t>       400-086-0699</a:t>
              </a:r>
              <a:endParaRPr lang="zh-CN" altLang="en-US" sz="1230" b="1" dirty="0">
                <a:solidFill>
                  <a:srgbClr val="C00000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231" y="16208"/>
              <a:ext cx="11238" cy="57"/>
            </a:xfrm>
            <a:prstGeom prst="line">
              <a:avLst/>
            </a:prstGeom>
            <a:ln w="9525">
              <a:solidFill>
                <a:srgbClr val="C901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图片 28" descr="32303230323035363b32303231313635393bbaecc9abcff2d3d2bcfdcdb7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43965" y="7324725"/>
            <a:ext cx="175895" cy="175895"/>
          </a:xfrm>
          <a:prstGeom prst="rect">
            <a:avLst/>
          </a:prstGeom>
        </p:spPr>
      </p:pic>
      <p:pic>
        <p:nvPicPr>
          <p:cNvPr id="32" name="图片 31" descr="32303230323035363b32303231313635393bbaecc9abcff2d3d2bcfdcdb7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0775" y="7327265"/>
            <a:ext cx="175895" cy="175895"/>
          </a:xfrm>
          <a:prstGeom prst="rect">
            <a:avLst/>
          </a:prstGeom>
        </p:spPr>
      </p:pic>
      <p:grpSp>
        <p:nvGrpSpPr>
          <p:cNvPr id="36" name="组合 35"/>
          <p:cNvGrpSpPr/>
          <p:nvPr/>
        </p:nvGrpSpPr>
        <p:grpSpPr>
          <a:xfrm>
            <a:off x="1860550" y="4703445"/>
            <a:ext cx="299085" cy="175260"/>
            <a:chOff x="1765" y="7941"/>
            <a:chExt cx="471" cy="276"/>
          </a:xfrm>
        </p:grpSpPr>
        <p:pic>
          <p:nvPicPr>
            <p:cNvPr id="37" name="图片 36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42" name="图片 41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sp>
        <p:nvSpPr>
          <p:cNvPr id="3" name="文本框 2"/>
          <p:cNvSpPr txBox="1"/>
          <p:nvPr/>
        </p:nvSpPr>
        <p:spPr>
          <a:xfrm>
            <a:off x="3775075" y="4935855"/>
            <a:ext cx="3140075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pPr algn="l"/>
            <a:endParaRPr lang="zh-CN" altLang="en-US" sz="1200">
              <a:solidFill>
                <a:schemeClr val="tx1"/>
              </a:solidFill>
              <a:uFillTx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775075" y="6045200"/>
            <a:ext cx="3129915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pPr algn="l"/>
            <a:endParaRPr lang="zh-CN" altLang="en-US" sz="1200">
              <a:solidFill>
                <a:schemeClr val="tx1"/>
              </a:solidFill>
              <a:uFillTx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768725" y="6593840"/>
            <a:ext cx="3129915" cy="306705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pPr algn="l"/>
            <a:endParaRPr lang="zh-CN" altLang="en-US" sz="1400">
              <a:solidFill>
                <a:schemeClr val="tx1"/>
              </a:solidFill>
              <a:uFillTx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764280" y="4532630"/>
            <a:ext cx="3795395" cy="32194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lnSpc>
                <a:spcPts val="1800"/>
              </a:lnSpc>
            </a:pPr>
            <a:r>
              <a:rPr lang="zh-CN" altLang="zh-CN" sz="1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Product </a:t>
            </a:r>
            <a:r>
              <a:rPr lang="en-US" altLang="zh-CN" sz="1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zh-CN" sz="1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arameters</a:t>
            </a:r>
            <a:endParaRPr lang="en-US" altLang="zh-CN" sz="140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44" name="组合 43"/>
          <p:cNvGrpSpPr/>
          <p:nvPr/>
        </p:nvGrpSpPr>
        <p:grpSpPr>
          <a:xfrm rot="0">
            <a:off x="5445760" y="4639310"/>
            <a:ext cx="299085" cy="175260"/>
            <a:chOff x="1765" y="7941"/>
            <a:chExt cx="471" cy="276"/>
          </a:xfrm>
        </p:grpSpPr>
        <p:pic>
          <p:nvPicPr>
            <p:cNvPr id="45" name="图片 44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47" name="图片 46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sp>
        <p:nvSpPr>
          <p:cNvPr id="48" name="文本框 47"/>
          <p:cNvSpPr txBox="1"/>
          <p:nvPr/>
        </p:nvSpPr>
        <p:spPr>
          <a:xfrm>
            <a:off x="3747770" y="5559425"/>
            <a:ext cx="74104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Dimension</a:t>
            </a:r>
            <a:endParaRPr lang="en-US" altLang="zh-CN" sz="10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50" name="直接连接符 49"/>
          <p:cNvCxnSpPr/>
          <p:nvPr/>
        </p:nvCxnSpPr>
        <p:spPr>
          <a:xfrm>
            <a:off x="4710430" y="4890135"/>
            <a:ext cx="0" cy="1975485"/>
          </a:xfrm>
          <a:prstGeom prst="line">
            <a:avLst/>
          </a:prstGeom>
          <a:ln w="3810">
            <a:solidFill>
              <a:srgbClr val="C9010C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3775075" y="5211445"/>
            <a:ext cx="3123565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3777615" y="6605270"/>
            <a:ext cx="3117215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>
            <a:off x="3777615" y="6900545"/>
            <a:ext cx="3131820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>
            <a:off x="3785870" y="6322695"/>
            <a:ext cx="3123565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>
            <a:off x="3771265" y="6037580"/>
            <a:ext cx="3123565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>
            <a:off x="3775075" y="4920615"/>
            <a:ext cx="3134360" cy="4445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4710430" y="5485130"/>
            <a:ext cx="2204720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4719320" y="5772150"/>
            <a:ext cx="2195830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3764915" y="4807585"/>
            <a:ext cx="4565650" cy="21558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300"/>
              </a:lnSpc>
            </a:pPr>
            <a:r>
              <a:rPr lang="en-US" altLang="zh-CN" sz="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Model             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 </a:t>
            </a:r>
            <a:r>
              <a:rPr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PX040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13</a:t>
            </a:r>
            <a:endParaRPr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ts val="2300"/>
              </a:lnSpc>
            </a:pP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                        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Table chair framework：450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×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300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×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150mm</a:t>
            </a:r>
            <a:endParaRPr altLang="zh-CN"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ts val="2300"/>
              </a:lnSpc>
            </a:pP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                        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Backrest framework：450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×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450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×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300mm </a:t>
            </a:r>
            <a:endParaRPr altLang="zh-CN"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ts val="2300"/>
              </a:lnSpc>
            </a:pP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                        Control Cabinet: 500(W)×400(D)×250(H)mm</a:t>
            </a:r>
            <a:endParaRPr lang="en-US"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ts val="2300"/>
              </a:lnSpc>
            </a:pP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Power Supply        None</a:t>
            </a:r>
            <a:endParaRPr altLang="zh-CN"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fontAlgn="auto">
              <a:lnSpc>
                <a:spcPts val="2300"/>
              </a:lnSpc>
            </a:pP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Weight                  APPR. 20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kg</a:t>
            </a:r>
            <a:endParaRPr altLang="zh-CN"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2300"/>
              </a:lnSpc>
            </a:pP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Gas Source            </a:t>
            </a:r>
            <a:r>
              <a:rPr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Cigarette, wood stack, propane with 95% purity</a:t>
            </a:r>
            <a:r>
              <a:rPr lang="en-US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</a:t>
            </a:r>
            <a:r>
              <a:rPr lang="en-US" sz="10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</a:t>
            </a:r>
            <a:endParaRPr sz="10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7320" y="10291445"/>
            <a:ext cx="29476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Add: D3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 Valley Of  China</a:t>
            </a:r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Tongshan District, Xuzhou City, Jiangsu Province,China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zYwNTRjMTk4NTE0ZDZlNzI2MmNiNzVjMzg5ZTIwZmE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1683</Words>
  <Application>WPS 演示</Application>
  <PresentationFormat>自定义</PresentationFormat>
  <Paragraphs>42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Times New Roman</vt:lpstr>
      <vt:lpstr>MicrosoftYaHei</vt:lpstr>
      <vt:lpstr>Segoe Print</vt:lpstr>
      <vt:lpstr>Wingdings</vt:lpstr>
      <vt:lpstr>等线</vt:lpstr>
      <vt:lpstr>微软雅黑</vt:lpstr>
      <vt:lpstr>Calibri Light</vt:lpstr>
      <vt:lpstr>等线 Light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SHANG FEI</dc:creator>
  <cp:lastModifiedBy>Lee</cp:lastModifiedBy>
  <cp:revision>130</cp:revision>
  <dcterms:created xsi:type="dcterms:W3CDTF">2022-04-06T05:39:00Z</dcterms:created>
  <dcterms:modified xsi:type="dcterms:W3CDTF">2022-06-14T02:33:26Z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4D7B9FEF751344889FBB346A4A60EEB4</vt:lpwstr>
  </property>
  <property fmtid="{D5CDD505-2E9C-101B-9397-08002B2CF9AE}" pid="3" name="KSOProductBuildVer">
    <vt:lpwstr>2052-11.1.0.11744</vt:lpwstr>
  </property>
</Properties>
</file>