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Lst>
  <p:sldSz cx="7559675" cy="10691495"/>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4159885" y="7872730"/>
            <a:ext cx="312928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4159885" y="7324090"/>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4158615" y="671893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3915410"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Carpet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ombustion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ester</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46685" y="1177925"/>
            <a:ext cx="7228840" cy="1822450"/>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1000" dirty="0">
                <a:latin typeface="Times New Roman" panose="02020603050405020304" pitchFamily="18" charset="0"/>
                <a:ea typeface="宋体" panose="02010600030101010101" pitchFamily="2" charset="-122"/>
                <a:cs typeface="Times New Roman" panose="02020603050405020304" pitchFamily="18" charset="0"/>
              </a:rPr>
              <a:t>Carpet flammability tester, used to test the flammability and flame retardant performance of carpet under small flame. You can test it in two ways:</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sz="1000" dirty="0">
                <a:latin typeface="Times New Roman" panose="02020603050405020304" pitchFamily="18" charset="0"/>
                <a:ea typeface="宋体" panose="02010600030101010101" pitchFamily="2" charset="-122"/>
                <a:cs typeface="Times New Roman" panose="02020603050405020304" pitchFamily="18" charset="0"/>
              </a:rPr>
              <a:t>Metal nut method</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sz="1000" dirty="0">
                <a:latin typeface="Times New Roman" panose="02020603050405020304" pitchFamily="18" charset="0"/>
                <a:ea typeface="宋体" panose="02010600030101010101" pitchFamily="2" charset="-122"/>
                <a:cs typeface="Times New Roman" panose="02020603050405020304" pitchFamily="18" charset="0"/>
              </a:rPr>
              <a:t>Heat stainless steel nuts to 900 ° C in muffle oven. When the test sample is put into the test box, the clamp ring is placed on the sample with crucible tongs, and the heated nut is placed on the clamp</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sz="1000" dirty="0">
                <a:latin typeface="Times New Roman" panose="02020603050405020304" pitchFamily="18" charset="0"/>
                <a:ea typeface="宋体" panose="02010600030101010101" pitchFamily="2" charset="-122"/>
                <a:cs typeface="Times New Roman" panose="02020603050405020304" pitchFamily="18" charset="0"/>
              </a:rPr>
              <a:t>Ring center, remove the nut after 30 seconds, then measurements can be made to evaluate the spread of the ignition point on the sample.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sz="1000" dirty="0">
                <a:latin typeface="Times New Roman" panose="02020603050405020304" pitchFamily="18" charset="0"/>
                <a:ea typeface="宋体" panose="02010600030101010101" pitchFamily="2" charset="-122"/>
                <a:cs typeface="Times New Roman" panose="02020603050405020304" pitchFamily="18" charset="0"/>
              </a:rPr>
              <a:t>Urotropine pill Method (prepared by customer) :</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sz="1000" dirty="0">
                <a:latin typeface="Times New Roman" panose="02020603050405020304" pitchFamily="18" charset="0"/>
                <a:ea typeface="宋体" panose="02010600030101010101" pitchFamily="2" charset="-122"/>
                <a:cs typeface="Times New Roman" panose="02020603050405020304" pitchFamily="18" charset="0"/>
              </a:rPr>
              <a:t>After the test sample is put into the test box, the clamping ring is placed on the sample, and the standard pill is lit. After the flame is extinguished, measurement can be carried out to evaluate the combustion effect.</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273050" y="8819515"/>
            <a:ext cx="3420110" cy="124523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900" dirty="0">
                <a:latin typeface="Times New Roman" panose="02020603050405020304" pitchFamily="18" charset="0"/>
                <a:ea typeface="宋体" panose="02010600030101010101" pitchFamily="2" charset="-122"/>
                <a:cs typeface="Times New Roman" panose="02020603050405020304" pitchFamily="18" charset="0"/>
              </a:rPr>
              <a:t>Stainless steel </a:t>
            </a:r>
            <a:r>
              <a:rPr lang="en-US" sz="9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900" dirty="0">
                <a:latin typeface="Times New Roman" panose="02020603050405020304" pitchFamily="18" charset="0"/>
                <a:ea typeface="宋体" panose="02010600030101010101" pitchFamily="2" charset="-122"/>
                <a:cs typeface="Times New Roman" panose="02020603050405020304" pitchFamily="18" charset="0"/>
              </a:rPr>
              <a:t>, internal size of 300*300*300mm</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900" dirty="0">
                <a:latin typeface="Times New Roman" panose="02020603050405020304" pitchFamily="18" charset="0"/>
                <a:ea typeface="宋体" panose="02010600030101010101" pitchFamily="2" charset="-122"/>
                <a:cs typeface="Times New Roman" panose="02020603050405020304" pitchFamily="18" charset="0"/>
              </a:rPr>
              <a:t>The interior of the </a:t>
            </a:r>
            <a:r>
              <a:rPr lang="en-US" sz="9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900" dirty="0">
                <a:latin typeface="Times New Roman" panose="02020603050405020304" pitchFamily="18" charset="0"/>
                <a:ea typeface="宋体" panose="02010600030101010101" pitchFamily="2" charset="-122"/>
                <a:cs typeface="Times New Roman" panose="02020603050405020304" pitchFamily="18" charset="0"/>
              </a:rPr>
              <a:t> body is covered with high temperature resistant material to prevent damage to the </a:t>
            </a:r>
            <a:r>
              <a:rPr lang="en-US" sz="9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900" dirty="0">
                <a:latin typeface="Times New Roman" panose="02020603050405020304" pitchFamily="18" charset="0"/>
                <a:ea typeface="宋体" panose="02010600030101010101" pitchFamily="2" charset="-122"/>
                <a:cs typeface="Times New Roman" panose="02020603050405020304" pitchFamily="18" charset="0"/>
              </a:rPr>
              <a:t> body from flame</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900" dirty="0">
                <a:latin typeface="Times New Roman" panose="02020603050405020304" pitchFamily="18" charset="0"/>
                <a:ea typeface="宋体" panose="02010600030101010101" pitchFamily="2" charset="-122"/>
                <a:cs typeface="Times New Roman" panose="02020603050405020304" pitchFamily="18" charset="0"/>
              </a:rPr>
              <a:t>The bottom of the box is designed as a drawer structure to facilitate the installation of samples and cleaning after the test</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85750" y="6784975"/>
            <a:ext cx="3836670" cy="1630045"/>
          </a:xfrm>
          <a:prstGeom prst="rect">
            <a:avLst/>
          </a:prstGeom>
          <a:noFill/>
        </p:spPr>
        <p:txBody>
          <a:bodyPr wrap="square">
            <a:spAutoFit/>
          </a:bodyPr>
          <a:lstStyle/>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ISO 6925: Flame performance of carpets - Test method for tablets at room temperature</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CFR1630/1631: Flame retardant requirements for blankets</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BS6307: Determination of the effect of a Small Fire on floor coverings (Methylamine tablet Test)</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BS4790: determination of the effect of small ignition sources on floor coverings (hot metal)</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Nut method)</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altLang="zh-CN" sz="800" dirty="0">
                <a:latin typeface="Times New Roman" panose="02020603050405020304" pitchFamily="18" charset="0"/>
                <a:ea typeface="宋体" panose="02010600030101010101" pitchFamily="2" charset="-122"/>
                <a:cs typeface="Times New Roman" panose="02020603050405020304" pitchFamily="18" charset="0"/>
              </a:rPr>
              <a:t>GB/T 11049: Flammability of carpets -- Test method for tablets at room temperature</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21945" y="6400800"/>
            <a:ext cx="339979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93160" y="8826500"/>
            <a:ext cx="3668395" cy="86042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The top door cover can be adjusted by hovering at any Angle, and an observation mirror is installed to observe the sample state</a:t>
            </a:r>
            <a:endParaRPr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Equipped with 230*230*6.5mm stainless steel platen, middle hole 205mm</a:t>
            </a:r>
            <a:endParaRPr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311785" y="6727825"/>
            <a:ext cx="32023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130675" y="6362700"/>
            <a:ext cx="3795395" cy="55308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1800"/>
              </a:lnSpc>
            </a:pP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a:off x="259080" y="874712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81305" y="8420100"/>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4158615" y="6994525"/>
            <a:ext cx="31299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398"/>
            </a:xfrm>
            <a:prstGeom prst="rect">
              <a:avLst/>
            </a:prstGeom>
            <a:noFill/>
          </p:spPr>
          <p:txBody>
            <a:bodyPr wrap="square" rtlCol="0">
              <a:spAutoFit/>
            </a:bodyPr>
            <a:lstStyle/>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810385" y="6469380"/>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2" name="组合 1"/>
          <p:cNvGrpSpPr/>
          <p:nvPr/>
        </p:nvGrpSpPr>
        <p:grpSpPr>
          <a:xfrm>
            <a:off x="5699760" y="6449695"/>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76655" y="8498840"/>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33" name="组合 32"/>
          <p:cNvGrpSpPr/>
          <p:nvPr/>
        </p:nvGrpSpPr>
        <p:grpSpPr>
          <a:xfrm>
            <a:off x="4149090" y="6656705"/>
            <a:ext cx="3315970" cy="1534160"/>
            <a:chOff x="366" y="8931"/>
            <a:chExt cx="5222" cy="2416"/>
          </a:xfrm>
        </p:grpSpPr>
        <p:cxnSp>
          <p:nvCxnSpPr>
            <p:cNvPr id="79" name="直接连接符 78"/>
            <p:cNvCxnSpPr/>
            <p:nvPr/>
          </p:nvCxnSpPr>
          <p:spPr>
            <a:xfrm>
              <a:off x="383" y="10846"/>
              <a:ext cx="4927"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83" y="11280"/>
              <a:ext cx="4927"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652" y="9016"/>
              <a:ext cx="1" cy="224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83" y="10416"/>
              <a:ext cx="4927"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1" y="9982"/>
              <a:ext cx="492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3" y="9022"/>
              <a:ext cx="4928" cy="13"/>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66" y="8931"/>
              <a:ext cx="5222" cy="2416"/>
            </a:xfrm>
            <a:prstGeom prst="rect">
              <a:avLst/>
            </a:prstGeom>
            <a:noFill/>
          </p:spPr>
          <p:txBody>
            <a:bodyPr wrap="square" rtlCol="0">
              <a:spAutoFit/>
            </a:bodyPr>
            <a:lstStyle/>
            <a:p>
              <a:pPr fontAlgn="auto">
                <a:lnSpc>
                  <a:spcPts val="225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altLang="zh-CN" sz="1000" dirty="0">
                  <a:latin typeface="Times New Roman" panose="02020603050405020304" pitchFamily="18" charset="0"/>
                  <a:ea typeface="宋体" panose="02010600030101010101" pitchFamily="2" charset="-122"/>
                  <a:cs typeface="Times New Roman" panose="02020603050405020304" pitchFamily="18" charset="0"/>
                </a:rPr>
                <a:t>PX04011</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a:t>
              </a:r>
              <a:r>
                <a:rPr altLang="zh-CN" sz="1000" dirty="0">
                  <a:latin typeface="Times New Roman" panose="02020603050405020304" pitchFamily="18" charset="0"/>
                  <a:ea typeface="宋体" panose="02010600030101010101" pitchFamily="2" charset="-122"/>
                  <a:cs typeface="Times New Roman" panose="02020603050405020304" pitchFamily="18" charset="0"/>
                </a:rPr>
                <a:t>300(W)×300(D)×300(H)mm </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None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Weight             APPR.</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1</a:t>
              </a:r>
              <a:r>
                <a:rPr altLang="zh-CN" sz="1000" dirty="0">
                  <a:latin typeface="Times New Roman" panose="02020603050405020304" pitchFamily="18" charset="0"/>
                  <a:ea typeface="宋体" panose="02010600030101010101" pitchFamily="2" charset="-122"/>
                  <a:cs typeface="Times New Roman" panose="02020603050405020304" pitchFamily="18" charset="0"/>
                </a:rPr>
                <a:t>0kg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C</a:t>
              </a:r>
              <a:r>
                <a:rPr altLang="zh-CN" sz="1000" dirty="0">
                  <a:latin typeface="Times New Roman" panose="02020603050405020304" pitchFamily="18" charset="0"/>
                  <a:ea typeface="宋体" panose="02010600030101010101" pitchFamily="2" charset="-122"/>
                  <a:cs typeface="Times New Roman" panose="02020603050405020304" pitchFamily="18" charset="0"/>
                </a:rPr>
                <a:t>onsumables</a:t>
              </a: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Urotropine pills</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8" name="图片 7" descr="4011 拷贝的副本"/>
          <p:cNvPicPr>
            <a:picLocks noChangeAspect="1"/>
          </p:cNvPicPr>
          <p:nvPr/>
        </p:nvPicPr>
        <p:blipFill>
          <a:blip r:embed="rId4"/>
          <a:stretch>
            <a:fillRect/>
          </a:stretch>
        </p:blipFill>
        <p:spPr>
          <a:xfrm>
            <a:off x="934085" y="3110230"/>
            <a:ext cx="6108065" cy="2790825"/>
          </a:xfrm>
          <a:prstGeom prst="rect">
            <a:avLst/>
          </a:prstGeom>
        </p:spPr>
      </p:pic>
      <p:sp>
        <p:nvSpPr>
          <p:cNvPr id="6" name="文本框 5"/>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2136</Words>
  <Application>WPS 演示</Application>
  <PresentationFormat>自定义</PresentationFormat>
  <Paragraphs>48</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Times New Roman</vt:lpstr>
      <vt:lpstr>MicrosoftYaHei</vt:lpstr>
      <vt:lpstr>Segoe Print</vt:lpstr>
      <vt:lpstr>Wingdings</vt:lpstr>
      <vt:lpstr>Calibri</vt:lpstr>
      <vt:lpstr>等线</vt:lpstr>
      <vt:lpstr>微软雅黑</vt:lpstr>
      <vt:lpstr>Calibri Light</vt:lpstr>
      <vt:lpstr>等线 Light</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132</cp:revision>
  <dcterms:created xsi:type="dcterms:W3CDTF">2022-04-06T05:39:00Z</dcterms:created>
  <dcterms:modified xsi:type="dcterms:W3CDTF">2022-06-14T02:32:52Z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