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6003psd 拷贝"/>
          <p:cNvPicPr>
            <a:picLocks noChangeAspect="1"/>
          </p:cNvPicPr>
          <p:nvPr/>
        </p:nvPicPr>
        <p:blipFill>
          <a:blip r:embed="rId1"/>
          <a:stretch>
            <a:fillRect/>
          </a:stretch>
        </p:blipFill>
        <p:spPr>
          <a:xfrm>
            <a:off x="3392170" y="2251075"/>
            <a:ext cx="4045585" cy="3928745"/>
          </a:xfrm>
          <a:prstGeom prst="rect">
            <a:avLst/>
          </a:prstGeom>
        </p:spPr>
      </p:pic>
      <p:sp>
        <p:nvSpPr>
          <p:cNvPr id="90" name="文本框 89"/>
          <p:cNvSpPr txBox="1"/>
          <p:nvPr/>
        </p:nvSpPr>
        <p:spPr>
          <a:xfrm>
            <a:off x="250825" y="633666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72415" y="5788025"/>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40030" y="498792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7061200" cy="337185"/>
          </a:xfrm>
          <a:prstGeom prst="rect">
            <a:avLst/>
          </a:prstGeom>
          <a:noFill/>
        </p:spPr>
        <p:txBody>
          <a:bodyPr wrap="square" rtlCol="0">
            <a:spAutoFit/>
          </a:bodyPr>
          <a:lstStyle/>
          <a:p>
            <a:r>
              <a:rPr lang="en-US" altLang="zh-CN" sz="1600" b="1" dirty="0">
                <a:latin typeface="Times New Roman" panose="02020603050405020304" pitchFamily="18" charset="0"/>
                <a:ea typeface="宋体" panose="02010600030101010101" pitchFamily="2" charset="-122"/>
                <a:cs typeface="Times New Roman" panose="02020603050405020304" pitchFamily="18" charset="0"/>
                <a:sym typeface="+mn-ea"/>
              </a:rPr>
              <a:t>Horizontal Combustion Tester For Automotive Interior</a:t>
            </a:r>
            <a:r>
              <a:rPr lang="zh-CN" altLang="en-US" sz="1600" b="1"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600" b="1" dirty="0">
                <a:latin typeface="Times New Roman" panose="02020603050405020304" pitchFamily="18" charset="0"/>
                <a:ea typeface="宋体" panose="02010600030101010101" pitchFamily="2" charset="-122"/>
                <a:cs typeface="Times New Roman" panose="02020603050405020304" pitchFamily="18" charset="0"/>
              </a:rPr>
              <a:t>I</a:t>
            </a:r>
            <a:r>
              <a:rPr lang="zh-CN" altLang="en-US" sz="1600" b="1" dirty="0">
                <a:latin typeface="Times New Roman" panose="02020603050405020304" pitchFamily="18" charset="0"/>
                <a:ea typeface="宋体" panose="02010600030101010101" pitchFamily="2" charset="-122"/>
                <a:cs typeface="Times New Roman" panose="02020603050405020304" pitchFamily="18" charset="0"/>
              </a:rPr>
              <a:t>ntegrated</a:t>
            </a:r>
            <a:r>
              <a:rPr lang="en-US" altLang="zh-CN" sz="1600" b="1" dirty="0">
                <a:latin typeface="Times New Roman" panose="02020603050405020304" pitchFamily="18" charset="0"/>
                <a:ea typeface="宋体" panose="02010600030101010101" pitchFamily="2" charset="-122"/>
                <a:cs typeface="Times New Roman" panose="02020603050405020304" pitchFamily="18" charset="0"/>
              </a:rPr>
              <a:t> Type</a:t>
            </a:r>
            <a:r>
              <a:rPr lang="zh-CN" altLang="en-US" sz="1600" b="1"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16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3726815" cy="1630045"/>
          </a:xfrm>
          <a:prstGeom prst="rect">
            <a:avLst/>
          </a:prstGeom>
          <a:noFill/>
        </p:spPr>
        <p:txBody>
          <a:bodyPr wrap="square" rtlCol="0">
            <a:spAutoFit/>
          </a:bodyPr>
          <a:lstStyle/>
          <a:p>
            <a:pPr fontAlgn="auto">
              <a:lnSpc>
                <a:spcPts val="1500"/>
              </a:lnSpc>
            </a:pPr>
            <a:r>
              <a:rPr lang="en-US" sz="900" dirty="0">
                <a:latin typeface="宋体" panose="02010600030101010101" pitchFamily="2" charset="-122"/>
                <a:ea typeface="宋体" panose="02010600030101010101" pitchFamily="2" charset="-122"/>
                <a:cs typeface="MicrosoftYaHei"/>
              </a:rPr>
              <a:t>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The Horizontal Combustion Tester For Automobile Interior is manufactured according to the Federal Motor Vehicle Safety Standard No. 302. The equivalent standard in Europe, Canada and Japan is ISO3795. FMVSS302 specifies the flame retardant testing requirements for materials used in passenger compartments of motor vehicles, such as passenger cars, multi-purpose buses, trucks and buses. The aim is to reduce casualties in the event of a vehicle fire, especially from internal sources such as matches and cigarette butts.</a:t>
            </a:r>
            <a:endParaRPr sz="900" dirty="0">
              <a:latin typeface="宋体" panose="02010600030101010101" pitchFamily="2" charset="-122"/>
              <a:ea typeface="宋体" panose="02010600030101010101" pitchFamily="2" charset="-122"/>
              <a:cs typeface="MicrosoftYaHei"/>
            </a:endParaRPr>
          </a:p>
        </p:txBody>
      </p:sp>
      <p:sp>
        <p:nvSpPr>
          <p:cNvPr id="22" name="文本框 21"/>
          <p:cNvSpPr txBox="1"/>
          <p:nvPr/>
        </p:nvSpPr>
        <p:spPr>
          <a:xfrm flipH="1">
            <a:off x="228600" y="7653655"/>
            <a:ext cx="3334385" cy="239966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Steel structure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combustion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three-door structure, the top cover can be opened to facilitate the cleaning of the box after the test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The front panel is installed with high temperature toughened glass observation window, which is easy to observe the test state and can be opened to facilitate the cleaning of the glass</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A temperature controller is installed in the middle of the rear of the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body. The temperature of the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body is monitored in real time by the instrument. The measuring range is 0-200℃</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77800" y="3178175"/>
            <a:ext cx="3380105" cy="860425"/>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FMVSS 302 Federal Automotive Safety Standard 302</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ISO 3795</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GB/T 8410-2006</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Ms300-08 Modern automobile safety standard</a:t>
            </a:r>
            <a:endParaRPr lang="zh-CN" altLang="zh-CN" sz="1000" dirty="0">
              <a:latin typeface="宋体" panose="02010600030101010101" pitchFamily="2" charset="-122"/>
              <a:ea typeface="宋体" panose="02010600030101010101" pitchFamily="2" charset="-122"/>
              <a:cs typeface="Times New Roman" panose="02020603050405020304" pitchFamily="18" charset="0"/>
            </a:endParaRPr>
          </a:p>
        </p:txBody>
      </p:sp>
      <p:sp>
        <p:nvSpPr>
          <p:cNvPr id="26" name="文本框 25"/>
          <p:cNvSpPr txBox="1"/>
          <p:nvPr/>
        </p:nvSpPr>
        <p:spPr>
          <a:xfrm>
            <a:off x="213995" y="2794000"/>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38550" y="7611110"/>
            <a:ext cx="3668395" cy="201485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Stainless steel sample holder with heat-resistant wire (for flexible fabric testing) and splint, with 38mm,138mm,254mm marking line on the splint for easy observation</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imported precise rotor flowmeter to control gas and air flow</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Steel structure ventilation cabinet, sliding door cabinet door operation is simple and labor-saving, large operation space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control box surface plate is integrated on the fume hood, easy to operate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03835" y="3121025"/>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21615" y="4610100"/>
            <a:ext cx="3795395" cy="321945"/>
          </a:xfrm>
          <a:prstGeom prst="rect">
            <a:avLst/>
          </a:prstGeom>
          <a:noFill/>
        </p:spPr>
        <p:txBody>
          <a:bodyPr wrap="square">
            <a:spAutoFit/>
          </a:bodyPr>
          <a:lstStyle/>
          <a:p>
            <a:pPr>
              <a:lnSpc>
                <a:spcPts val="1800"/>
              </a:lnSpc>
            </a:pPr>
            <a:r>
              <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Parameters</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228600" y="752221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50825" y="7195185"/>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736090" y="2880360"/>
            <a:ext cx="299085" cy="175260"/>
            <a:chOff x="1765" y="7941"/>
            <a:chExt cx="471" cy="276"/>
          </a:xfrm>
        </p:grpSpPr>
        <p:pic>
          <p:nvPicPr>
            <p:cNvPr id="37" name="图片 3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grpSp>
        <p:nvGrpSpPr>
          <p:cNvPr id="2" name="组合 1"/>
          <p:cNvGrpSpPr/>
          <p:nvPr/>
        </p:nvGrpSpPr>
        <p:grpSpPr>
          <a:xfrm>
            <a:off x="1913255" y="4699635"/>
            <a:ext cx="299085" cy="175260"/>
            <a:chOff x="1765" y="7941"/>
            <a:chExt cx="471" cy="276"/>
          </a:xfrm>
        </p:grpSpPr>
        <p:pic>
          <p:nvPicPr>
            <p:cNvPr id="10" name="图片 9"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grpSp>
        <p:nvGrpSpPr>
          <p:cNvPr id="18" name="组合 17"/>
          <p:cNvGrpSpPr/>
          <p:nvPr/>
        </p:nvGrpSpPr>
        <p:grpSpPr>
          <a:xfrm>
            <a:off x="1146175" y="7273925"/>
            <a:ext cx="299085" cy="175260"/>
            <a:chOff x="1765" y="7941"/>
            <a:chExt cx="471" cy="276"/>
          </a:xfrm>
        </p:grpSpPr>
        <p:pic>
          <p:nvPicPr>
            <p:cNvPr id="28" name="图片 27"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cxnSp>
        <p:nvCxnSpPr>
          <p:cNvPr id="49" name="直接连接符 48"/>
          <p:cNvCxnSpPr/>
          <p:nvPr/>
        </p:nvCxnSpPr>
        <p:spPr>
          <a:xfrm>
            <a:off x="272415" y="6063615"/>
            <a:ext cx="309118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886460" y="4970145"/>
            <a:ext cx="0" cy="1640840"/>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241935" y="5250180"/>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240030" y="4975860"/>
            <a:ext cx="3134360" cy="444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56" name="文本框 55"/>
          <p:cNvSpPr txBox="1"/>
          <p:nvPr/>
        </p:nvSpPr>
        <p:spPr>
          <a:xfrm>
            <a:off x="241935" y="4880610"/>
            <a:ext cx="3243580" cy="1809750"/>
          </a:xfrm>
          <a:prstGeom prst="rect">
            <a:avLst/>
          </a:prstGeom>
          <a:noFill/>
        </p:spPr>
        <p:txBody>
          <a:bodyPr wrap="square" rtlCol="0">
            <a:spAutoFit/>
          </a:bodyPr>
          <a:p>
            <a:pPr algn="l" fontAlgn="auto">
              <a:lnSpc>
                <a:spcPts val="2300"/>
              </a:lnSpc>
            </a:pPr>
            <a:r>
              <a:rPr lang="en-US" altLang="zh-CN"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Model          </a:t>
            </a:r>
            <a:r>
              <a:rPr lang="en-US" altLang="zh-CN" sz="8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800" dirty="0">
                <a:effectLst/>
                <a:latin typeface="Times New Roman" panose="02020603050405020304" pitchFamily="18" charset="0"/>
                <a:ea typeface="宋体" panose="02010600030101010101" pitchFamily="2" charset="-122"/>
                <a:cs typeface="Times New Roman" panose="02020603050405020304" pitchFamily="18" charset="0"/>
              </a:rPr>
              <a:t>PX06003</a:t>
            </a:r>
            <a:endParaRPr lang="en-US" altLang="zh-CN" sz="8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800" dirty="0">
                <a:latin typeface="Times New Roman" panose="02020603050405020304" pitchFamily="18" charset="0"/>
                <a:ea typeface="宋体" panose="02010600030101010101" pitchFamily="2" charset="-122"/>
                <a:cs typeface="Times New Roman" panose="02020603050405020304" pitchFamily="18" charset="0"/>
              </a:rPr>
              <a:t>                      </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Combustion Cabinet</a:t>
            </a:r>
            <a:r>
              <a:rPr sz="800" dirty="0">
                <a:latin typeface="Times New Roman" panose="02020603050405020304" pitchFamily="18" charset="0"/>
                <a:ea typeface="宋体" panose="02010600030101010101" pitchFamily="2" charset="-122"/>
                <a:cs typeface="Times New Roman" panose="02020603050405020304" pitchFamily="18" charset="0"/>
              </a:rPr>
              <a:t> 385(L)</a:t>
            </a:r>
            <a:r>
              <a:rPr lang="zh-CN" sz="800" dirty="0">
                <a:latin typeface="Times New Roman" panose="02020603050405020304" pitchFamily="18" charset="0"/>
                <a:ea typeface="宋体" panose="02010600030101010101" pitchFamily="2" charset="-122"/>
                <a:cs typeface="Times New Roman" panose="02020603050405020304" pitchFamily="18" charset="0"/>
              </a:rPr>
              <a:t>×</a:t>
            </a:r>
            <a:r>
              <a:rPr sz="800" dirty="0">
                <a:latin typeface="Times New Roman" panose="02020603050405020304" pitchFamily="18" charset="0"/>
                <a:ea typeface="宋体" panose="02010600030101010101" pitchFamily="2" charset="-122"/>
                <a:cs typeface="Times New Roman" panose="02020603050405020304" pitchFamily="18" charset="0"/>
              </a:rPr>
              <a:t>204(D)</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800" dirty="0">
                <a:latin typeface="Times New Roman" panose="02020603050405020304" pitchFamily="18" charset="0"/>
                <a:ea typeface="宋体" panose="02010600030101010101" pitchFamily="2" charset="-122"/>
                <a:cs typeface="Times New Roman" panose="02020603050405020304" pitchFamily="18" charset="0"/>
              </a:rPr>
              <a:t>360(H)mm</a:t>
            </a:r>
            <a:endParaRPr sz="8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800" dirty="0">
                <a:latin typeface="Times New Roman" panose="02020603050405020304" pitchFamily="18" charset="0"/>
                <a:ea typeface="宋体" panose="02010600030101010101" pitchFamily="2" charset="-122"/>
                <a:cs typeface="Times New Roman" panose="02020603050405020304" pitchFamily="18" charset="0"/>
              </a:rPr>
              <a:t>                      D</a:t>
            </a:r>
            <a:r>
              <a:rPr sz="800" dirty="0">
                <a:latin typeface="Times New Roman" panose="02020603050405020304" pitchFamily="18" charset="0"/>
                <a:ea typeface="宋体" panose="02010600030101010101" pitchFamily="2" charset="-122"/>
                <a:cs typeface="Times New Roman" panose="02020603050405020304" pitchFamily="18" charset="0"/>
              </a:rPr>
              <a:t>raught </a:t>
            </a:r>
            <a:r>
              <a:rPr lang="en-US" sz="800" dirty="0">
                <a:latin typeface="Times New Roman" panose="02020603050405020304" pitchFamily="18" charset="0"/>
                <a:ea typeface="宋体" panose="02010600030101010101" pitchFamily="2" charset="-122"/>
                <a:cs typeface="Times New Roman" panose="02020603050405020304" pitchFamily="18" charset="0"/>
              </a:rPr>
              <a:t>C</a:t>
            </a:r>
            <a:r>
              <a:rPr sz="800" dirty="0">
                <a:latin typeface="Times New Roman" panose="02020603050405020304" pitchFamily="18" charset="0"/>
                <a:ea typeface="宋体" panose="02010600030101010101" pitchFamily="2" charset="-122"/>
                <a:cs typeface="Times New Roman" panose="02020603050405020304" pitchFamily="18" charset="0"/>
              </a:rPr>
              <a:t>upboard 1500(L)</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800" dirty="0">
                <a:latin typeface="Times New Roman" panose="02020603050405020304" pitchFamily="18" charset="0"/>
                <a:ea typeface="宋体" panose="02010600030101010101" pitchFamily="2" charset="-122"/>
                <a:cs typeface="Times New Roman" panose="02020603050405020304" pitchFamily="18" charset="0"/>
              </a:rPr>
              <a:t>850(D)</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800" dirty="0">
                <a:latin typeface="Times New Roman" panose="02020603050405020304" pitchFamily="18" charset="0"/>
                <a:ea typeface="宋体" panose="02010600030101010101" pitchFamily="2" charset="-122"/>
                <a:cs typeface="Times New Roman" panose="02020603050405020304" pitchFamily="18" charset="0"/>
              </a:rPr>
              <a:t>2350(H)mm</a:t>
            </a:r>
            <a:endParaRPr sz="8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Supply</a:t>
            </a:r>
            <a:r>
              <a:rPr lang="en-US" altLang="zh-CN"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800" dirty="0">
                <a:latin typeface="Times New Roman" panose="02020603050405020304" pitchFamily="18" charset="0"/>
                <a:ea typeface="宋体" panose="02010600030101010101" pitchFamily="2" charset="-122"/>
                <a:cs typeface="Times New Roman" panose="02020603050405020304" pitchFamily="18" charset="0"/>
                <a:sym typeface="+mn-ea"/>
              </a:rPr>
              <a:t>AC 220V , 50/60Hz, 5A</a:t>
            </a:r>
            <a:endParaRPr lang="en-US" altLang="zh-CN" sz="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200"/>
              </a:lnSpc>
            </a:pPr>
            <a:r>
              <a:rPr lang="en-US"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APPR.</a:t>
            </a:r>
            <a:r>
              <a:rPr sz="800" dirty="0">
                <a:latin typeface="Times New Roman" panose="02020603050405020304" pitchFamily="18" charset="0"/>
                <a:ea typeface="宋体" panose="02010600030101010101" pitchFamily="2" charset="-122"/>
                <a:cs typeface="Times New Roman" panose="02020603050405020304" pitchFamily="18" charset="0"/>
                <a:sym typeface="+mn-ea"/>
              </a:rPr>
              <a:t> 210kg</a:t>
            </a:r>
            <a:endParaRPr sz="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Gas Source    Liquefied petroleum gas</a:t>
            </a:r>
            <a:endParaRPr lang="en-US" sz="8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57" name="直接连接符 56"/>
          <p:cNvCxnSpPr/>
          <p:nvPr/>
        </p:nvCxnSpPr>
        <p:spPr>
          <a:xfrm>
            <a:off x="257810" y="6336665"/>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257810" y="6610985"/>
            <a:ext cx="312356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272415" y="5795645"/>
            <a:ext cx="310197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2" name="文本框 61"/>
          <p:cNvSpPr txBox="1"/>
          <p:nvPr/>
        </p:nvSpPr>
        <p:spPr>
          <a:xfrm>
            <a:off x="241935" y="5403215"/>
            <a:ext cx="628015" cy="213995"/>
          </a:xfrm>
          <a:prstGeom prst="rect">
            <a:avLst/>
          </a:prstGeom>
          <a:noFill/>
        </p:spPr>
        <p:txBody>
          <a:bodyPr wrap="none" rtlCol="0">
            <a:spAutoFit/>
          </a:bodyPr>
          <a:p>
            <a:r>
              <a:rPr lang="en-US" altLang="zh-CN" sz="8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8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63" name="直接连接符 62"/>
          <p:cNvCxnSpPr/>
          <p:nvPr/>
        </p:nvCxnSpPr>
        <p:spPr>
          <a:xfrm>
            <a:off x="886460" y="5536565"/>
            <a:ext cx="247713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201485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door hinge on the left side is fixed, and the sealing of the door is determined by magnetic touch</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Pure copper burner, can provide the standard requirements of 38mm stable fire source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burner is installed on the side door and positioned at the firing position when closing the door. The flame locator is installed on the side door to confirm the flame height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High pressure pulse automatic ignition, ignition stability and reliability, high security</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163004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PP fan, optional butterfly valve, can control the gas flow rate of 0.1~0.5M/S to meet the standard test wind speed</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logic controller (PLC)+ touch screen control, can realize automatic control/detection/calculation/data storage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hand-held button box for timing operation,PLC automatic timing, timing accuracy of 0.1s</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Linear combustion rate (V) calculated by PLC, data displayed and saved by touch screen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3333</Words>
  <Application>WPS 演示</Application>
  <PresentationFormat>自定义</PresentationFormat>
  <Paragraphs>71</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Times New Roman</vt:lpstr>
      <vt:lpstr>MicrosoftYaHei</vt:lpstr>
      <vt:lpstr>Segoe Print</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141</cp:revision>
  <dcterms:created xsi:type="dcterms:W3CDTF">2022-04-06T05:39:00Z</dcterms:created>
  <dcterms:modified xsi:type="dcterms:W3CDTF">2022-06-14T02:36:24Z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