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3"/>
    <p:sldId id="257"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png"/><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5053049" y="408447"/>
            <a:ext cx="2817114" cy="245110"/>
          </a:xfrm>
          <a:prstGeom prst="rect">
            <a:avLst/>
          </a:prstGeom>
          <a:noFill/>
        </p:spPr>
        <p:txBody>
          <a:bodyPr wrap="square" rtlCol="0">
            <a:spAutoFit/>
          </a:bodyPr>
          <a:lstStyle/>
          <a:p>
            <a:r>
              <a:rPr lang="en-US" altLang="zh-CN" sz="1000" dirty="0">
                <a:latin typeface="宋体" panose="02010600030101010101" pitchFamily="2" charset="-122"/>
                <a:ea typeface="宋体" panose="02010600030101010101" pitchFamily="2" charset="-122"/>
              </a:rPr>
              <a:t>        </a:t>
            </a:r>
            <a:r>
              <a:rPr lang="en-US" altLang="zh-CN" sz="1000" b="1" dirty="0">
                <a:latin typeface="宋体" panose="02010600030101010101" pitchFamily="2" charset="-122"/>
                <a:ea typeface="宋体" panose="02010600030101010101" pitchFamily="2" charset="-122"/>
              </a:rPr>
              <a:t>The Expert In Fire Testing</a:t>
            </a:r>
            <a:endParaRPr lang="zh-CN" altLang="en-US" sz="1000" dirty="0">
              <a:latin typeface="宋体" panose="02010600030101010101" pitchFamily="2" charset="-122"/>
              <a:ea typeface="宋体" panose="02010600030101010101" pitchFamily="2" charset="-122"/>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21615" y="808990"/>
            <a:ext cx="5883275" cy="368300"/>
          </a:xfrm>
          <a:prstGeom prst="rect">
            <a:avLst/>
          </a:prstGeom>
          <a:noFill/>
        </p:spPr>
        <p:txBody>
          <a:bodyPr wrap="square" rtlCol="0">
            <a:spAutoFit/>
          </a:bodyPr>
          <a:lstStyle/>
          <a:p>
            <a:r>
              <a:rPr lang="en-US" altLang="zh-CN" b="1" dirty="0">
                <a:latin typeface="Times New Roman" panose="02020603050405020304" pitchFamily="18" charset="0"/>
                <a:ea typeface="宋体" panose="02010600030101010101" pitchFamily="2" charset="-122"/>
                <a:cs typeface="Times New Roman" panose="02020603050405020304" pitchFamily="18" charset="0"/>
              </a:rPr>
              <a:t>Halogen Acid Gas Determination Test Apparatus</a:t>
            </a:r>
            <a:endParaRPr lang="en-US" altLang="zh-CN"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77800" y="1128395"/>
            <a:ext cx="6845300" cy="860425"/>
          </a:xfrm>
          <a:prstGeom prst="rect">
            <a:avLst/>
          </a:prstGeom>
          <a:noFill/>
        </p:spPr>
        <p:txBody>
          <a:bodyPr wrap="square" rtlCol="0">
            <a:spAutoFit/>
          </a:bodyPr>
          <a:lstStyle/>
          <a:p>
            <a:pPr fontAlgn="auto">
              <a:lnSpc>
                <a:spcPts val="15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  </a:t>
            </a:r>
            <a:r>
              <a:rPr sz="1000" dirty="0">
                <a:latin typeface="Times New Roman" panose="02020603050405020304" pitchFamily="18" charset="0"/>
                <a:ea typeface="宋体" panose="02010600030101010101" pitchFamily="2" charset="-122"/>
                <a:cs typeface="Times New Roman" panose="02020603050405020304" pitchFamily="18" charset="0"/>
              </a:rPr>
              <a:t>IEC 60754-1: 800° C, IEC 60754-2: thermal radiation emitted by wire and cable in tubular furnace 950° C) to measure the gas volume of halogen acid (IEC 60754-1), PH concentration (PH meter, hydrogen ion, IEC 60754-2), electrical conductivity (IEC 60754-2), etc. IEC 60754-1 &amp; 2. IEC 60754-1 and IEC 60754-2 standards can be tested by the device and its mode selection function. IEC 60754-1 is a halogen-free cable derived from and containing halides discharged during combustion.</a:t>
            </a: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209550" y="7306310"/>
            <a:ext cx="3334385" cy="2592070"/>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Integrated design, sample conduit and tube furnace are installed on the same plane, reduce position error, strengthen the tightness of glassware</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Independent control </a:t>
            </a:r>
            <a:r>
              <a:rPr lang="en-US" sz="1000" dirty="0">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latin typeface="Times New Roman" panose="02020603050405020304" pitchFamily="18" charset="0"/>
                <a:ea typeface="宋体" panose="02010600030101010101" pitchFamily="2" charset="-122"/>
                <a:cs typeface="Times New Roman" panose="02020603050405020304" pitchFamily="18" charset="0"/>
              </a:rPr>
              <a:t>, easy to operate and equipment</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Tube furnace heating, the length is 600mm, using temperature module + power regulator +PID to adjust the furnace temperature, so that the furnace body uniformly heating to the target temperature, heating 950℃ and balance.</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The tube furnace is protected by a mesh shell and can effectively dissipate heat</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237490" y="5219065"/>
            <a:ext cx="3380105" cy="1245235"/>
          </a:xfrm>
          <a:prstGeom prst="rect">
            <a:avLst/>
          </a:prstGeom>
          <a:noFill/>
        </p:spPr>
        <p:txBody>
          <a:bodyPr wrap="square">
            <a:spAutoFit/>
          </a:bodyPr>
          <a:lstStyle/>
          <a:p>
            <a:pPr fontAlgn="auto">
              <a:lnSpc>
                <a:spcPts val="1500"/>
              </a:lnSpc>
            </a:pPr>
            <a:r>
              <a:rPr lang="zh-CN" sz="1000" dirty="0">
                <a:latin typeface="Times New Roman" panose="02020603050405020304" pitchFamily="18" charset="0"/>
                <a:ea typeface="宋体" panose="02010600030101010101" pitchFamily="2" charset="-122"/>
                <a:cs typeface="Times New Roman" panose="02020603050405020304" pitchFamily="18" charset="0"/>
              </a:rPr>
              <a:t>IEC 60754-1: Standard for the determination of halogen acid gas content in cables</a:t>
            </a:r>
            <a:endParaRPr 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sz="1000" dirty="0">
                <a:latin typeface="Times New Roman" panose="02020603050405020304" pitchFamily="18" charset="0"/>
                <a:ea typeface="宋体" panose="02010600030101010101" pitchFamily="2" charset="-122"/>
                <a:cs typeface="Times New Roman" panose="02020603050405020304" pitchFamily="18" charset="0"/>
              </a:rPr>
              <a:t>IEC 60754-2: Standard for the detection of gases generated by combustion of cable materials</a:t>
            </a:r>
            <a:endParaRPr 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sz="1000" dirty="0">
                <a:latin typeface="Times New Roman" panose="02020603050405020304" pitchFamily="18" charset="0"/>
                <a:ea typeface="宋体" panose="02010600030101010101" pitchFamily="2" charset="-122"/>
                <a:cs typeface="Times New Roman" panose="02020603050405020304" pitchFamily="18" charset="0"/>
              </a:rPr>
              <a:t>GB/T 17650: Standard for determination of total halogenic acid gases</a:t>
            </a:r>
            <a:endParaRPr 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1" name="文本框 20"/>
          <p:cNvSpPr txBox="1"/>
          <p:nvPr/>
        </p:nvSpPr>
        <p:spPr>
          <a:xfrm>
            <a:off x="3619500" y="7263765"/>
            <a:ext cx="3668395" cy="2207260"/>
          </a:xfrm>
          <a:prstGeom prst="rect">
            <a:avLst/>
          </a:prstGeom>
          <a:noFill/>
        </p:spPr>
        <p:txBody>
          <a:bodyPr wrap="square">
            <a:spAutoFit/>
          </a:bodyPr>
          <a:lstStyle/>
          <a:p>
            <a:pPr marL="34290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Screw drive mechanism can shift the traction tube to quartz tube seal, precise positioning, smooth operation, avoid quartz tube damage caused by human factors</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Imported precise rotor flowmeter can control the carrier gas flow, equipped with brand pressure gauge and pressure regulating valve to adjust the air pressure, so that the airflow into the equipment stable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two filtration columns, respectively filled with activated carbon and color-changing silica gel, used for cleaning and drying carrier gas</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171450" fontAlgn="auto">
              <a:lnSpc>
                <a:spcPts val="1500"/>
              </a:lnSpc>
              <a:buFont typeface="Wingdings" panose="05000000000000000000" charset="0"/>
              <a:buChar char="l"/>
            </a:pP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170180" y="5098415"/>
            <a:ext cx="291147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209550" y="7174865"/>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337820" y="6852920"/>
            <a:ext cx="248158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Features</a:t>
            </a:r>
            <a:endParaRPr lang="en-US" altLang="zh-CN"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0" name="文本框 39"/>
          <p:cNvSpPr txBox="1"/>
          <p:nvPr/>
        </p:nvSpPr>
        <p:spPr>
          <a:xfrm>
            <a:off x="5999683" y="10293657"/>
            <a:ext cx="1400301" cy="280035"/>
          </a:xfrm>
          <a:prstGeom prst="rect">
            <a:avLst/>
          </a:prstGeom>
          <a:noFill/>
        </p:spPr>
        <p:txBody>
          <a:bodyPr wrap="square" rtlCol="0">
            <a:spAutoFit/>
          </a:bodyPr>
          <a:lstStyle/>
          <a:p>
            <a:r>
              <a:rPr lang="en-US" altLang="zh-CN" sz="1230" b="1" dirty="0">
                <a:solidFill>
                  <a:srgbClr val="C00000"/>
                </a:solidFill>
              </a:rPr>
              <a:t>       400-086-0699</a:t>
            </a:r>
            <a:endParaRPr lang="zh-CN" altLang="en-US" sz="1230" b="1" dirty="0">
              <a:solidFill>
                <a:srgbClr val="C00000"/>
              </a:solidFill>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32" name="组合 31"/>
          <p:cNvGrpSpPr/>
          <p:nvPr/>
        </p:nvGrpSpPr>
        <p:grpSpPr>
          <a:xfrm>
            <a:off x="146685" y="10075545"/>
            <a:ext cx="7253605" cy="497840"/>
            <a:chOff x="231" y="15867"/>
            <a:chExt cx="11423" cy="784"/>
          </a:xfrm>
        </p:grpSpPr>
        <p:sp>
          <p:nvSpPr>
            <p:cNvPr id="23" name="文本框 22"/>
            <p:cNvSpPr txBox="1"/>
            <p:nvPr/>
          </p:nvSpPr>
          <p:spPr>
            <a:xfrm>
              <a:off x="231" y="15867"/>
              <a:ext cx="5197" cy="398"/>
            </a:xfrm>
            <a:prstGeom prst="rect">
              <a:avLst/>
            </a:prstGeom>
            <a:noFill/>
          </p:spPr>
          <p:txBody>
            <a:bodyPr wrap="square" rtlCol="0">
              <a:spAutoFit/>
            </a:bodyPr>
            <a:lstStyle/>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lstStyle/>
            <a:p>
              <a:r>
                <a:rPr lang="en-US" altLang="zh-CN" sz="1230" b="1" dirty="0">
                  <a:solidFill>
                    <a:srgbClr val="C00000"/>
                  </a:solidFill>
                </a:rPr>
                <a:t>     0516-83843888</a:t>
              </a:r>
              <a:endParaRPr lang="zh-CN" altLang="en-US" sz="1230" b="1" dirty="0">
                <a:solidFill>
                  <a:srgbClr val="C00000"/>
                </a:solidFill>
              </a:endParaRPr>
            </a:p>
          </p:txBody>
        </p:sp>
        <p:sp>
          <p:nvSpPr>
            <p:cNvPr id="41" name="文本框 40"/>
            <p:cNvSpPr txBox="1"/>
            <p:nvPr/>
          </p:nvSpPr>
          <p:spPr>
            <a:xfrm>
              <a:off x="8827" y="15867"/>
              <a:ext cx="2827" cy="398"/>
            </a:xfrm>
            <a:prstGeom prst="rect">
              <a:avLst/>
            </a:prstGeom>
            <a:noFill/>
          </p:spPr>
          <p:txBody>
            <a:bodyPr wrap="square" rtlCol="0">
              <a:spAutoFit/>
            </a:bodyPr>
            <a:lstStyle/>
            <a:p>
              <a:r>
                <a:rPr lang="en-US" altLang="zh-CN" sz="1050"/>
                <a:t>              </a:t>
              </a:r>
              <a:r>
                <a:rPr lang="en-US" altLang="zh-CN" sz="1000">
                  <a:latin typeface="+mn-ea"/>
                </a:rPr>
                <a:t>www.firemana.com</a:t>
              </a:r>
              <a:endParaRPr lang="zh-CN" altLang="en-US" sz="1000" dirty="0">
                <a:latin typeface="+mn-ea"/>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18" name="组合 17"/>
          <p:cNvGrpSpPr/>
          <p:nvPr/>
        </p:nvGrpSpPr>
        <p:grpSpPr>
          <a:xfrm>
            <a:off x="1233170" y="6931660"/>
            <a:ext cx="299085" cy="175260"/>
            <a:chOff x="1765" y="7941"/>
            <a:chExt cx="471" cy="276"/>
          </a:xfrm>
        </p:grpSpPr>
        <p:pic>
          <p:nvPicPr>
            <p:cNvPr id="28" name="图片 27"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cxnSp>
        <p:nvCxnSpPr>
          <p:cNvPr id="65" name="直接连接符 64"/>
          <p:cNvCxnSpPr/>
          <p:nvPr/>
        </p:nvCxnSpPr>
        <p:spPr>
          <a:xfrm>
            <a:off x="4572000" y="5656580"/>
            <a:ext cx="252000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grpSp>
        <p:nvGrpSpPr>
          <p:cNvPr id="159" name="组合 158"/>
          <p:cNvGrpSpPr/>
          <p:nvPr/>
        </p:nvGrpSpPr>
        <p:grpSpPr>
          <a:xfrm rot="0">
            <a:off x="3887689" y="4737100"/>
            <a:ext cx="3909476" cy="2072135"/>
            <a:chOff x="5712" y="8025"/>
            <a:chExt cx="6080" cy="3272"/>
          </a:xfrm>
        </p:grpSpPr>
        <p:sp>
          <p:nvSpPr>
            <p:cNvPr id="27" name="文本框 26"/>
            <p:cNvSpPr txBox="1"/>
            <p:nvPr/>
          </p:nvSpPr>
          <p:spPr>
            <a:xfrm>
              <a:off x="5815" y="8025"/>
              <a:ext cx="5977" cy="508"/>
            </a:xfrm>
            <a:prstGeom prst="rect">
              <a:avLst/>
            </a:prstGeom>
            <a:noFill/>
          </p:spPr>
          <p:txBody>
            <a:bodyPr wrap="square">
              <a:spAutoFit/>
            </a:bodyPr>
            <a:lstStyle/>
            <a:p>
              <a:pPr>
                <a:lnSpc>
                  <a:spcPts val="1800"/>
                </a:lnSpc>
              </a:pPr>
              <a:r>
                <a:rPr lang="zh-CN"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Product </a:t>
              </a: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a:t>
              </a:r>
              <a:r>
                <a:rPr lang="zh-CN"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arameters</a:t>
              </a:r>
              <a:endParaRPr lang="en-US" altLang="zh-CN" sz="1400" dirty="0">
                <a:solidFill>
                  <a:srgbClr val="000000"/>
                </a:solidFill>
                <a:latin typeface="宋体" panose="02010600030101010101" pitchFamily="2" charset="-122"/>
                <a:ea typeface="宋体" panose="02010600030101010101" pitchFamily="2" charset="-122"/>
                <a:cs typeface="Times New Roman" panose="02020603050405020304" pitchFamily="18" charset="0"/>
              </a:endParaRPr>
            </a:p>
          </p:txBody>
        </p:sp>
        <p:grpSp>
          <p:nvGrpSpPr>
            <p:cNvPr id="2" name="组合 1"/>
            <p:cNvGrpSpPr/>
            <p:nvPr/>
          </p:nvGrpSpPr>
          <p:grpSpPr>
            <a:xfrm>
              <a:off x="8472" y="8131"/>
              <a:ext cx="470" cy="277"/>
              <a:chOff x="3017" y="7911"/>
              <a:chExt cx="470" cy="277"/>
            </a:xfrm>
          </p:grpSpPr>
          <p:pic>
            <p:nvPicPr>
              <p:cNvPr id="10" name="图片 9"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17" y="7911"/>
                <a:ext cx="277" cy="277"/>
              </a:xfrm>
              <a:prstGeom prst="rect">
                <a:avLst/>
              </a:prstGeom>
            </p:spPr>
          </p:pic>
          <p:pic>
            <p:nvPicPr>
              <p:cNvPr id="17" name="图片 1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10" y="7911"/>
                <a:ext cx="277" cy="277"/>
              </a:xfrm>
              <a:prstGeom prst="rect">
                <a:avLst/>
              </a:prstGeom>
            </p:spPr>
          </p:pic>
        </p:grpSp>
        <p:sp>
          <p:nvSpPr>
            <p:cNvPr id="20" name="文本框 19"/>
            <p:cNvSpPr txBox="1"/>
            <p:nvPr/>
          </p:nvSpPr>
          <p:spPr>
            <a:xfrm>
              <a:off x="5781" y="10753"/>
              <a:ext cx="4929" cy="434"/>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33" name="文本框 32"/>
            <p:cNvSpPr txBox="1"/>
            <p:nvPr/>
          </p:nvSpPr>
          <p:spPr>
            <a:xfrm>
              <a:off x="5815" y="9889"/>
              <a:ext cx="4896" cy="434"/>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34" name="文本框 33"/>
            <p:cNvSpPr txBox="1"/>
            <p:nvPr/>
          </p:nvSpPr>
          <p:spPr>
            <a:xfrm>
              <a:off x="5764" y="8629"/>
              <a:ext cx="4929" cy="434"/>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cxnSp>
          <p:nvCxnSpPr>
            <p:cNvPr id="46" name="直接连接符 45"/>
            <p:cNvCxnSpPr/>
            <p:nvPr/>
          </p:nvCxnSpPr>
          <p:spPr>
            <a:xfrm>
              <a:off x="5815" y="10323"/>
              <a:ext cx="4868"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6782" y="8601"/>
              <a:ext cx="0" cy="2584"/>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5767" y="9042"/>
              <a:ext cx="491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5764" y="8610"/>
              <a:ext cx="4936" cy="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53" name="文本框 52"/>
            <p:cNvSpPr txBox="1"/>
            <p:nvPr/>
          </p:nvSpPr>
          <p:spPr>
            <a:xfrm>
              <a:off x="5712" y="8439"/>
              <a:ext cx="5463" cy="2858"/>
            </a:xfrm>
            <a:prstGeom prst="rect">
              <a:avLst/>
            </a:prstGeom>
            <a:noFill/>
          </p:spPr>
          <p:txBody>
            <a:bodyPr wrap="square" lIns="71755" rtlCol="0">
              <a:spAutoFit/>
            </a:bodyPr>
            <a:p>
              <a:pPr algn="l" fontAlgn="auto">
                <a:lnSpc>
                  <a:spcPts val="2300"/>
                </a:lnSpc>
              </a:pPr>
              <a:r>
                <a:rPr lang="en-US" altLang="zh-CN" sz="10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Model         </a:t>
              </a:r>
              <a:r>
                <a:rPr lang="en-US" altLang="zh-CN" sz="1000" dirty="0">
                  <a:effectLst/>
                  <a:latin typeface="Times New Roman" panose="02020603050405020304" pitchFamily="18" charset="0"/>
                  <a:ea typeface="宋体" panose="02010600030101010101" pitchFamily="2" charset="-122"/>
                  <a:cs typeface="Times New Roman" panose="02020603050405020304" pitchFamily="18" charset="0"/>
                </a:rPr>
                <a:t>PX02001</a:t>
              </a:r>
              <a:endParaRPr lang="en-US"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                    Equipment</a:t>
              </a:r>
              <a:r>
                <a:rPr lang="zh-CN" altLang="en-US" sz="1000" dirty="0">
                  <a:latin typeface="Times New Roman" panose="02020603050405020304" pitchFamily="18" charset="0"/>
                  <a:ea typeface="宋体" panose="02010600030101010101" pitchFamily="2" charset="-122"/>
                  <a:cs typeface="Times New Roman" panose="02020603050405020304" pitchFamily="18" charset="0"/>
                </a:rPr>
                <a:t>：</a:t>
              </a:r>
              <a:r>
                <a:rPr altLang="zh-CN" sz="1000" dirty="0">
                  <a:latin typeface="Times New Roman" panose="02020603050405020304" pitchFamily="18" charset="0"/>
                  <a:ea typeface="宋体" panose="02010600030101010101" pitchFamily="2" charset="-122"/>
                  <a:cs typeface="Times New Roman" panose="02020603050405020304" pitchFamily="18" charset="0"/>
                </a:rPr>
                <a:t>1500(W)×450(D)×400(H)mm</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                    Control Cabinet</a:t>
              </a: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a:t>
              </a:r>
              <a:r>
                <a:rPr altLang="zh-CN" sz="1000" dirty="0">
                  <a:latin typeface="Times New Roman" panose="02020603050405020304" pitchFamily="18" charset="0"/>
                  <a:ea typeface="宋体" panose="02010600030101010101" pitchFamily="2" charset="-122"/>
                  <a:cs typeface="Times New Roman" panose="02020603050405020304" pitchFamily="18" charset="0"/>
                </a:rPr>
                <a:t>500(W)×400(D)×250(H)mm</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Power Sup.  </a:t>
              </a:r>
              <a:r>
                <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AC 220V,16A</a:t>
              </a:r>
              <a:endPar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200"/>
                </a:lnSpc>
              </a:pPr>
              <a:r>
                <a:rPr lang="en-US"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Weight</a:t>
              </a:r>
              <a:r>
                <a:rPr lang="en-US" altLang="zh-CN"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APPR.</a:t>
              </a: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8</a:t>
              </a: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0kg</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Gas Source  </a:t>
              </a:r>
              <a:r>
                <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compressed air</a:t>
              </a:r>
              <a:endPar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54" name="直接连接符 53"/>
            <p:cNvCxnSpPr/>
            <p:nvPr/>
          </p:nvCxnSpPr>
          <p:spPr>
            <a:xfrm>
              <a:off x="5792" y="10753"/>
              <a:ext cx="491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5792" y="11185"/>
              <a:ext cx="4919"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5802" y="9889"/>
              <a:ext cx="488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sp>
          <p:nvSpPr>
            <p:cNvPr id="64" name="文本框 63"/>
            <p:cNvSpPr txBox="1"/>
            <p:nvPr/>
          </p:nvSpPr>
          <p:spPr>
            <a:xfrm>
              <a:off x="5721" y="9296"/>
              <a:ext cx="1342" cy="387"/>
            </a:xfrm>
            <a:prstGeom prst="rect">
              <a:avLst/>
            </a:prstGeom>
            <a:noFill/>
          </p:spPr>
          <p:txBody>
            <a:bodyPr wrap="square" rtlCol="0">
              <a:spAutoFit/>
            </a:bodyPr>
            <a:p>
              <a:r>
                <a:rPr lang="en-US" altLang="zh-CN" sz="1000">
                  <a:latin typeface="Times New Roman" panose="02020603050405020304" pitchFamily="18" charset="0"/>
                  <a:ea typeface="宋体" panose="02010600030101010101" pitchFamily="2" charset="-122"/>
                  <a:cs typeface="Times New Roman" panose="02020603050405020304" pitchFamily="18" charset="0"/>
                </a:rPr>
                <a:t>Dimension</a:t>
              </a:r>
              <a:r>
                <a:rPr lang="en-US" altLang="zh-CN" sz="1000">
                  <a:latin typeface="宋体" panose="02010600030101010101" pitchFamily="2" charset="-122"/>
                  <a:ea typeface="宋体" panose="02010600030101010101" pitchFamily="2" charset="-122"/>
                </a:rPr>
                <a:t>      </a:t>
              </a:r>
              <a:endParaRPr lang="en-US" altLang="zh-CN" sz="1000">
                <a:latin typeface="宋体" panose="02010600030101010101" pitchFamily="2" charset="-122"/>
                <a:ea typeface="宋体" panose="02010600030101010101" pitchFamily="2" charset="-122"/>
              </a:endParaRPr>
            </a:p>
          </p:txBody>
        </p:sp>
        <p:grpSp>
          <p:nvGrpSpPr>
            <p:cNvPr id="70" name="组合 69"/>
            <p:cNvGrpSpPr/>
            <p:nvPr/>
          </p:nvGrpSpPr>
          <p:grpSpPr>
            <a:xfrm>
              <a:off x="5781" y="10753"/>
              <a:ext cx="4918" cy="432"/>
              <a:chOff x="349" y="10846"/>
              <a:chExt cx="4918" cy="432"/>
            </a:xfrm>
          </p:grpSpPr>
          <p:cxnSp>
            <p:nvCxnSpPr>
              <p:cNvPr id="71" name="直接连接符 70"/>
              <p:cNvCxnSpPr/>
              <p:nvPr/>
            </p:nvCxnSpPr>
            <p:spPr>
              <a:xfrm>
                <a:off x="349" y="10846"/>
                <a:ext cx="491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49" y="11278"/>
                <a:ext cx="4919"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sp>
        <p:nvSpPr>
          <p:cNvPr id="73" name="文本框 72"/>
          <p:cNvSpPr txBox="1"/>
          <p:nvPr/>
        </p:nvSpPr>
        <p:spPr>
          <a:xfrm>
            <a:off x="237490" y="4764405"/>
            <a:ext cx="3399790" cy="321945"/>
          </a:xfrm>
          <a:prstGeom prst="rect">
            <a:avLst/>
          </a:prstGeom>
          <a:noFill/>
        </p:spPr>
        <p:txBody>
          <a:bodyPr wrap="square">
            <a:spAutoFit/>
          </a:bodyPr>
          <a:p>
            <a:pPr>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Product Standard</a:t>
            </a:r>
            <a:r>
              <a:rPr lang="en-US" altLang="zh-CN" sz="1400" b="1" kern="100" dirty="0">
                <a:latin typeface="宋体" panose="02010600030101010101" pitchFamily="2" charset="-122"/>
                <a:ea typeface="宋体" panose="02010600030101010101" pitchFamily="2" charset="-122"/>
                <a:cs typeface="Arial" panose="020B0604020202020204" pitchFamily="34" charset="0"/>
              </a:rPr>
              <a:t> </a:t>
            </a:r>
            <a:endParaRPr lang="zh-CN" altLang="en-US" sz="1400" kern="100"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grpSp>
        <p:nvGrpSpPr>
          <p:cNvPr id="74" name="组合 73"/>
          <p:cNvGrpSpPr/>
          <p:nvPr/>
        </p:nvGrpSpPr>
        <p:grpSpPr>
          <a:xfrm>
            <a:off x="1840230" y="4832350"/>
            <a:ext cx="299085" cy="175260"/>
            <a:chOff x="1765" y="7941"/>
            <a:chExt cx="471" cy="276"/>
          </a:xfrm>
        </p:grpSpPr>
        <p:pic>
          <p:nvPicPr>
            <p:cNvPr id="75" name="图片 74"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76" name="图片 75"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pic>
        <p:nvPicPr>
          <p:cNvPr id="77" name="图片 76" descr="2001 正视"/>
          <p:cNvPicPr>
            <a:picLocks noChangeAspect="1"/>
          </p:cNvPicPr>
          <p:nvPr/>
        </p:nvPicPr>
        <p:blipFill>
          <a:blip r:embed="rId4"/>
          <a:stretch>
            <a:fillRect/>
          </a:stretch>
        </p:blipFill>
        <p:spPr>
          <a:xfrm>
            <a:off x="146685" y="2259330"/>
            <a:ext cx="7321550" cy="1906270"/>
          </a:xfrm>
          <a:prstGeom prst="rect">
            <a:avLst/>
          </a:prstGeom>
        </p:spPr>
      </p:pic>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34385" cy="2207260"/>
          </a:xfrm>
          <a:prstGeom prst="rect">
            <a:avLst/>
          </a:prstGeom>
          <a:noFill/>
        </p:spPr>
        <p:txBody>
          <a:bodyPr wrap="square">
            <a:spAutoFit/>
          </a:bodyPr>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High temperature K type thermocouple measurement sample area temperature, measurement range 0-1100℃, measurement accuracy ±0.1℃.</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Quartz tubes made of more than 2mm heat-resistant quartz are used for gas transmission and sample heating, and the tube joints are frosted to increase sealing performance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ceramic combustion boat is controlled by strong magnetic and drive strip, which can stably transfer the measured material to the measuring area of the furnace core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21" name="文本框 20"/>
          <p:cNvSpPr txBox="1"/>
          <p:nvPr/>
        </p:nvSpPr>
        <p:spPr>
          <a:xfrm>
            <a:off x="3636645" y="1357630"/>
            <a:ext cx="3668395" cy="2014855"/>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Programmable controller (PLC)+ touch screen control, intelligent temperature regulation, so that the furnace body temperature accuracy is higher</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System built - in halogen acid total, conductivity and PH value, heat - resistant quartz tube cleaning test procedures, and stored standard reference values</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glass washing bottle, beaker, measuring cylinder, magnetic stirrer and other test equipment required</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high quality PH and conductivity meter for measuring PH and conductivity of solutions</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321945"/>
            <a:chOff x="441" y="10524"/>
            <a:chExt cx="3908" cy="507"/>
          </a:xfrm>
        </p:grpSpPr>
        <p:sp>
          <p:nvSpPr>
            <p:cNvPr id="31" name="文本框 30"/>
            <p:cNvSpPr txBox="1"/>
            <p:nvPr/>
          </p:nvSpPr>
          <p:spPr>
            <a:xfrm>
              <a:off x="441" y="10524"/>
              <a:ext cx="3908" cy="507"/>
            </a:xfrm>
            <a:prstGeom prst="rect">
              <a:avLst/>
            </a:prstGeom>
            <a:noFill/>
          </p:spPr>
          <p:txBody>
            <a:bodyPr wrap="square">
              <a:spAutoFit/>
            </a:bodyPr>
            <a:p>
              <a:pPr algn="l">
                <a:lnSpc>
                  <a:spcPts val="1800"/>
                </a:lnSpc>
              </a:pPr>
              <a:r>
                <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99" y="10652"/>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60" y="10644"/>
              <a:ext cx="277" cy="277"/>
            </a:xfrm>
            <a:prstGeom prst="rect">
              <a:avLst/>
            </a:prstGeom>
          </p:spPr>
        </p:pic>
      </p:gr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3501</Words>
  <Application>WPS 演示</Application>
  <PresentationFormat>自定义</PresentationFormat>
  <Paragraphs>69</Paragraphs>
  <Slides>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vt:i4>
      </vt:variant>
    </vt:vector>
  </HeadingPairs>
  <TitlesOfParts>
    <vt:vector size="14" baseType="lpstr">
      <vt:lpstr>Arial</vt:lpstr>
      <vt:lpstr>宋体</vt:lpstr>
      <vt:lpstr>Wingdings</vt:lpstr>
      <vt:lpstr>Times New Roman</vt:lpstr>
      <vt:lpstr>Wingdings</vt:lpstr>
      <vt:lpstr>Calibri</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141</cp:revision>
  <dcterms:created xsi:type="dcterms:W3CDTF">2022-04-06T05:39:00Z</dcterms:created>
  <dcterms:modified xsi:type="dcterms:W3CDTF">2022-06-14T00:59:08Z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A3023A16EC2F49038F935DC7BC2AA928</vt:lpwstr>
  </property>
  <property fmtid="{D5CDD505-2E9C-101B-9397-08002B2CF9AE}" pid="3" name="KSOProductBuildVer">
    <vt:lpwstr>2052-11.1.0.11744</vt:lpwstr>
  </property>
</Properties>
</file>