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3"/>
    <p:sldId id="257" r:id="rId4"/>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png"/><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89"/>
          <p:cNvSpPr txBox="1"/>
          <p:nvPr/>
        </p:nvSpPr>
        <p:spPr>
          <a:xfrm>
            <a:off x="275590" y="6313170"/>
            <a:ext cx="313880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8" name="文本框 87"/>
          <p:cNvSpPr txBox="1"/>
          <p:nvPr/>
        </p:nvSpPr>
        <p:spPr>
          <a:xfrm>
            <a:off x="276860" y="5764530"/>
            <a:ext cx="3126740"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7" name="文本框 86"/>
          <p:cNvSpPr txBox="1"/>
          <p:nvPr/>
        </p:nvSpPr>
        <p:spPr>
          <a:xfrm>
            <a:off x="273685" y="4964430"/>
            <a:ext cx="312991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7" name="文本框 6"/>
          <p:cNvSpPr txBox="1"/>
          <p:nvPr/>
        </p:nvSpPr>
        <p:spPr>
          <a:xfrm>
            <a:off x="5053049" y="408447"/>
            <a:ext cx="2817114" cy="245110"/>
          </a:xfrm>
          <a:prstGeom prst="rect">
            <a:avLst/>
          </a:prstGeom>
          <a:noFill/>
        </p:spPr>
        <p:txBody>
          <a:bodyPr wrap="square" rtlCol="0">
            <a:spAutoFit/>
          </a:bodyPr>
          <a:lstStyle/>
          <a:p>
            <a:r>
              <a:rPr lang="en-US" altLang="zh-CN" sz="1000" dirty="0">
                <a:latin typeface="宋体" panose="02010600030101010101" pitchFamily="2" charset="-122"/>
                <a:ea typeface="宋体" panose="02010600030101010101" pitchFamily="2" charset="-122"/>
              </a:rPr>
              <a:t>        </a:t>
            </a:r>
            <a:r>
              <a:rPr lang="en-US" altLang="zh-CN" sz="1000" b="1" dirty="0">
                <a:latin typeface="宋体" panose="02010600030101010101" pitchFamily="2" charset="-122"/>
                <a:ea typeface="宋体" panose="02010600030101010101" pitchFamily="2" charset="-122"/>
              </a:rPr>
              <a:t>The Expert In Fire Testing</a:t>
            </a:r>
            <a:endParaRPr lang="zh-CN" altLang="en-US" sz="1000" dirty="0">
              <a:latin typeface="宋体" panose="02010600030101010101" pitchFamily="2" charset="-122"/>
              <a:ea typeface="宋体" panose="02010600030101010101" pitchFamily="2" charset="-122"/>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21615" y="808990"/>
            <a:ext cx="5771515" cy="368300"/>
          </a:xfrm>
          <a:prstGeom prst="rect">
            <a:avLst/>
          </a:prstGeom>
          <a:noFill/>
        </p:spPr>
        <p:txBody>
          <a:bodyPr wrap="square" rtlCol="0">
            <a:spAutoFit/>
          </a:bodyPr>
          <a:lstStyle/>
          <a:p>
            <a:r>
              <a:rPr lang="en-US" altLang="zh-CN" b="1" dirty="0">
                <a:latin typeface="Times New Roman" panose="02020603050405020304" pitchFamily="18" charset="0"/>
                <a:ea typeface="宋体" panose="02010600030101010101" pitchFamily="2" charset="-122"/>
                <a:cs typeface="Times New Roman" panose="02020603050405020304" pitchFamily="18" charset="0"/>
              </a:rPr>
              <a:t>Bunched Wire And Cable Burning Test Apparatus</a:t>
            </a:r>
            <a:endParaRPr lang="en-US" altLang="zh-CN"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177800" y="1250315"/>
            <a:ext cx="3337560" cy="1052830"/>
          </a:xfrm>
          <a:prstGeom prst="rect">
            <a:avLst/>
          </a:prstGeom>
          <a:noFill/>
        </p:spPr>
        <p:txBody>
          <a:bodyPr wrap="square" rtlCol="0">
            <a:spAutoFit/>
          </a:bodyPr>
          <a:lstStyle/>
          <a:p>
            <a:pPr algn="just" fontAlgn="auto">
              <a:lnSpc>
                <a:spcPts val="1500"/>
              </a:lnSpc>
            </a:pPr>
            <a:r>
              <a:rPr lang="en-US" sz="1000" dirty="0">
                <a:latin typeface="宋体" panose="02010600030101010101" pitchFamily="2" charset="-122"/>
                <a:ea typeface="宋体" panose="02010600030101010101" pitchFamily="2" charset="-122"/>
                <a:cs typeface="MicrosoftYaHei"/>
              </a:rPr>
              <a:t> </a:t>
            </a:r>
            <a:r>
              <a:rPr lang="en-US" sz="1000" dirty="0">
                <a:latin typeface="Times New Roman" panose="02020603050405020304" pitchFamily="18" charset="0"/>
                <a:ea typeface="宋体" panose="02010600030101010101" pitchFamily="2" charset="-122"/>
                <a:cs typeface="Times New Roman" panose="02020603050405020304" pitchFamily="18" charset="0"/>
              </a:rPr>
              <a:t>   Bunched Wire And Cable Burning Test Apparatus </a:t>
            </a:r>
            <a:r>
              <a:rPr sz="1000" dirty="0">
                <a:latin typeface="Times New Roman" panose="02020603050405020304" pitchFamily="18" charset="0"/>
                <a:ea typeface="宋体" panose="02010600030101010101" pitchFamily="2" charset="-122"/>
                <a:cs typeface="Times New Roman" panose="02020603050405020304" pitchFamily="18" charset="0"/>
              </a:rPr>
              <a:t>is a kind of test equipment used to evaluate the ability of vertically installed bunching wire and cable or optical cable to suppress the vertical spread of flame under specified conditions</a:t>
            </a: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156210" y="7433310"/>
            <a:ext cx="3334385" cy="2592070"/>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Steel structure combustion chamber, inner wall is stainless steel plate, filled with mineral wool insulation</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The front end of the combustion chamber is equipped with an open and sealed steel door with fire-resistant toughened glass observation window</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Independent electric control cabinet, convenient site layout arrangement</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Belt propane blowtorch with imported Venturi mixer (optional wide ladder and double blowtorch)</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Equipped with high-precision MFC to control gas and air feed, and through venturi mixing, the burner can provide a stable fire source</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141605" y="3131820"/>
            <a:ext cx="3380105" cy="1052830"/>
          </a:xfrm>
          <a:prstGeom prst="rect">
            <a:avLst/>
          </a:prstGeom>
          <a:noFill/>
        </p:spPr>
        <p:txBody>
          <a:bodyPr wrap="square">
            <a:spAutoFit/>
          </a:bodyPr>
          <a:lstStyle/>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IEC 60332-3-10: Vertical flame spread test for vertically mounted bundles of wire or cable</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EN 50399: Electrical wires and cables subjected to fire classification tests</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GB/T 18380.3: Fire test of cables under flame condition</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6" name="文本框 25"/>
          <p:cNvSpPr txBox="1"/>
          <p:nvPr/>
        </p:nvSpPr>
        <p:spPr>
          <a:xfrm>
            <a:off x="177800" y="2747645"/>
            <a:ext cx="3399790" cy="321945"/>
          </a:xfrm>
          <a:prstGeom prst="rect">
            <a:avLst/>
          </a:prstGeom>
          <a:noFill/>
        </p:spPr>
        <p:txBody>
          <a:bodyPr wrap="square">
            <a:spAutoFit/>
          </a:bodyPr>
          <a:lstStyle/>
          <a:p>
            <a:pPr>
              <a:lnSpc>
                <a:spcPts val="1800"/>
              </a:lnSpc>
            </a:pPr>
            <a:r>
              <a:rPr lang="en-US"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Standard</a:t>
            </a:r>
            <a:endParaRPr lang="en-US" sz="1400"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21" name="文本框 20"/>
          <p:cNvSpPr txBox="1"/>
          <p:nvPr/>
        </p:nvSpPr>
        <p:spPr>
          <a:xfrm>
            <a:off x="3761740" y="7445375"/>
            <a:ext cx="3462655" cy="2399665"/>
          </a:xfrm>
          <a:prstGeom prst="rect">
            <a:avLst/>
          </a:prstGeom>
          <a:noFill/>
        </p:spPr>
        <p:txBody>
          <a:bodyPr wrap="square">
            <a:spAutoFit/>
          </a:bodyPr>
          <a:lstStyle/>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3 type K thermocouples for flame temperature testing</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In the air supply section, adjustable speed blower and frequency converter are used to control the air inlet velocity, and the air inlet volume is measured by pitot tube and differential pressure sensor.</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The upper part of the test chamber is equipped with pitot tube and differential pressure sensor for wind speed measurement to ensure the test wind speed.</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standard steel ladder width 500±5mm (standard), wide steel ladder width 800±10mm (optional)</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167640" y="3074670"/>
            <a:ext cx="320230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177800" y="4551680"/>
            <a:ext cx="3795395" cy="321945"/>
          </a:xfrm>
          <a:prstGeom prst="rect">
            <a:avLst/>
          </a:prstGeom>
          <a:noFill/>
        </p:spPr>
        <p:txBody>
          <a:bodyPr wrap="square">
            <a:spAutoFit/>
          </a:bodyPr>
          <a:lstStyle/>
          <a:p>
            <a:pPr>
              <a:lnSpc>
                <a:spcPts val="1800"/>
              </a:lnSpc>
            </a:pPr>
            <a:r>
              <a:rPr lang="zh-CN"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Parameters</a:t>
            </a:r>
            <a:endParaRPr lang="zh-CN" altLang="zh-CN" sz="1400" b="1" kern="1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30" name="直接连接符 29"/>
          <p:cNvCxnSpPr/>
          <p:nvPr/>
        </p:nvCxnSpPr>
        <p:spPr>
          <a:xfrm>
            <a:off x="145415" y="7440295"/>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167640" y="7113270"/>
            <a:ext cx="248158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Features</a:t>
            </a:r>
            <a:endParaRPr lang="en-US" altLang="zh-CN" sz="14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40" name="文本框 39"/>
          <p:cNvSpPr txBox="1"/>
          <p:nvPr/>
        </p:nvSpPr>
        <p:spPr>
          <a:xfrm>
            <a:off x="5999683" y="10293657"/>
            <a:ext cx="1400301" cy="280035"/>
          </a:xfrm>
          <a:prstGeom prst="rect">
            <a:avLst/>
          </a:prstGeom>
          <a:noFill/>
        </p:spPr>
        <p:txBody>
          <a:bodyPr wrap="square" rtlCol="0">
            <a:spAutoFit/>
          </a:bodyPr>
          <a:lstStyle/>
          <a:p>
            <a:r>
              <a:rPr lang="en-US" altLang="zh-CN" sz="1230" b="1" dirty="0">
                <a:solidFill>
                  <a:srgbClr val="C00000"/>
                </a:solidFill>
              </a:rPr>
              <a:t>       400-086-0699</a:t>
            </a:r>
            <a:endParaRPr lang="zh-CN" altLang="en-US" sz="1230" b="1" dirty="0">
              <a:solidFill>
                <a:srgbClr val="C00000"/>
              </a:solidFill>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32" name="组合 31"/>
          <p:cNvGrpSpPr/>
          <p:nvPr/>
        </p:nvGrpSpPr>
        <p:grpSpPr>
          <a:xfrm>
            <a:off x="146685" y="10075545"/>
            <a:ext cx="7253605" cy="497840"/>
            <a:chOff x="231" y="15867"/>
            <a:chExt cx="11423" cy="784"/>
          </a:xfrm>
        </p:grpSpPr>
        <p:sp>
          <p:nvSpPr>
            <p:cNvPr id="23" name="文本框 22"/>
            <p:cNvSpPr txBox="1"/>
            <p:nvPr/>
          </p:nvSpPr>
          <p:spPr>
            <a:xfrm>
              <a:off x="231" y="15867"/>
              <a:ext cx="5197" cy="696"/>
            </a:xfrm>
            <a:prstGeom prst="rect">
              <a:avLst/>
            </a:prstGeom>
            <a:noFill/>
          </p:spPr>
          <p:txBody>
            <a:bodyPr wrap="square" rtlCol="0">
              <a:spAutoFit/>
            </a:bodyPr>
            <a:lstStyle/>
            <a:p>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lstStyle/>
            <a:p>
              <a:r>
                <a:rPr lang="en-US" altLang="zh-CN" sz="1230" b="1" dirty="0">
                  <a:solidFill>
                    <a:srgbClr val="C00000"/>
                  </a:solidFill>
                </a:rPr>
                <a:t>     0516-83843888</a:t>
              </a:r>
              <a:endParaRPr lang="zh-CN" altLang="en-US" sz="1230" b="1" dirty="0">
                <a:solidFill>
                  <a:srgbClr val="C00000"/>
                </a:solidFill>
              </a:endParaRPr>
            </a:p>
          </p:txBody>
        </p:sp>
        <p:sp>
          <p:nvSpPr>
            <p:cNvPr id="41" name="文本框 40"/>
            <p:cNvSpPr txBox="1"/>
            <p:nvPr/>
          </p:nvSpPr>
          <p:spPr>
            <a:xfrm>
              <a:off x="8827" y="15867"/>
              <a:ext cx="2827" cy="398"/>
            </a:xfrm>
            <a:prstGeom prst="rect">
              <a:avLst/>
            </a:prstGeom>
            <a:noFill/>
          </p:spPr>
          <p:txBody>
            <a:bodyPr wrap="square" rtlCol="0">
              <a:spAutoFit/>
            </a:bodyPr>
            <a:lstStyle/>
            <a:p>
              <a:r>
                <a:rPr lang="en-US" altLang="zh-CN" sz="1050"/>
                <a:t>              </a:t>
              </a:r>
              <a:r>
                <a:rPr lang="en-US" altLang="zh-CN" sz="1000">
                  <a:latin typeface="+mn-ea"/>
                </a:rPr>
                <a:t>www.firemana.com</a:t>
              </a:r>
              <a:endParaRPr lang="zh-CN" altLang="en-US" sz="1000" dirty="0">
                <a:latin typeface="+mn-ea"/>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1736090" y="2836545"/>
            <a:ext cx="299085" cy="175260"/>
            <a:chOff x="1765" y="7941"/>
            <a:chExt cx="471" cy="276"/>
          </a:xfrm>
        </p:grpSpPr>
        <p:pic>
          <p:nvPicPr>
            <p:cNvPr id="37" name="图片 3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grpSp>
        <p:nvGrpSpPr>
          <p:cNvPr id="2" name="组合 1"/>
          <p:cNvGrpSpPr/>
          <p:nvPr/>
        </p:nvGrpSpPr>
        <p:grpSpPr>
          <a:xfrm>
            <a:off x="1946910" y="4629150"/>
            <a:ext cx="299085" cy="175260"/>
            <a:chOff x="1765" y="7941"/>
            <a:chExt cx="471" cy="276"/>
          </a:xfrm>
        </p:grpSpPr>
        <p:pic>
          <p:nvPicPr>
            <p:cNvPr id="10" name="图片 9"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17" name="图片 1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grpSp>
        <p:nvGrpSpPr>
          <p:cNvPr id="18" name="组合 17"/>
          <p:cNvGrpSpPr/>
          <p:nvPr/>
        </p:nvGrpSpPr>
        <p:grpSpPr>
          <a:xfrm>
            <a:off x="1062990" y="7192010"/>
            <a:ext cx="299085" cy="175260"/>
            <a:chOff x="1765" y="7941"/>
            <a:chExt cx="471" cy="276"/>
          </a:xfrm>
        </p:grpSpPr>
        <p:pic>
          <p:nvPicPr>
            <p:cNvPr id="28" name="图片 27"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cxnSp>
        <p:nvCxnSpPr>
          <p:cNvPr id="49" name="直接连接符 48"/>
          <p:cNvCxnSpPr/>
          <p:nvPr/>
        </p:nvCxnSpPr>
        <p:spPr>
          <a:xfrm>
            <a:off x="275590" y="6040120"/>
            <a:ext cx="313245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959485" y="4964430"/>
            <a:ext cx="0" cy="1623060"/>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275590" y="5240020"/>
            <a:ext cx="313245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273685" y="4959985"/>
            <a:ext cx="3134360" cy="4445"/>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276860" y="6313170"/>
            <a:ext cx="3138170"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V="1">
            <a:off x="273685" y="6587490"/>
            <a:ext cx="3141345" cy="127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275590" y="5764530"/>
            <a:ext cx="312864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sp>
        <p:nvSpPr>
          <p:cNvPr id="62" name="文本框 61"/>
          <p:cNvSpPr txBox="1"/>
          <p:nvPr/>
        </p:nvSpPr>
        <p:spPr>
          <a:xfrm>
            <a:off x="275590" y="5367020"/>
            <a:ext cx="628015" cy="213995"/>
          </a:xfrm>
          <a:prstGeom prst="rect">
            <a:avLst/>
          </a:prstGeom>
          <a:noFill/>
        </p:spPr>
        <p:txBody>
          <a:bodyPr wrap="none" rtlCol="0">
            <a:spAutoFit/>
          </a:bodyPr>
          <a:p>
            <a:r>
              <a:rPr lang="en-US" altLang="zh-CN" sz="800">
                <a:latin typeface="Times New Roman" panose="02020603050405020304" pitchFamily="18" charset="0"/>
                <a:ea typeface="宋体" panose="02010600030101010101" pitchFamily="2" charset="-122"/>
                <a:cs typeface="Times New Roman" panose="02020603050405020304" pitchFamily="18" charset="0"/>
              </a:rPr>
              <a:t>Dimension</a:t>
            </a:r>
            <a:endParaRPr lang="en-US" altLang="zh-CN" sz="800">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63" name="直接连接符 62"/>
          <p:cNvCxnSpPr/>
          <p:nvPr/>
        </p:nvCxnSpPr>
        <p:spPr>
          <a:xfrm>
            <a:off x="967740" y="5513070"/>
            <a:ext cx="2435860"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pic>
        <p:nvPicPr>
          <p:cNvPr id="4" name="图片 3" descr="2003"/>
          <p:cNvPicPr>
            <a:picLocks noChangeAspect="1"/>
          </p:cNvPicPr>
          <p:nvPr/>
        </p:nvPicPr>
        <p:blipFill>
          <a:blip r:embed="rId4"/>
          <a:stretch>
            <a:fillRect/>
          </a:stretch>
        </p:blipFill>
        <p:spPr>
          <a:xfrm flipH="1">
            <a:off x="3606165" y="2072005"/>
            <a:ext cx="3773170" cy="4314190"/>
          </a:xfrm>
          <a:prstGeom prst="rect">
            <a:avLst/>
          </a:prstGeom>
        </p:spPr>
      </p:pic>
      <p:sp>
        <p:nvSpPr>
          <p:cNvPr id="56" name="文本框 55"/>
          <p:cNvSpPr txBox="1"/>
          <p:nvPr/>
        </p:nvSpPr>
        <p:spPr>
          <a:xfrm>
            <a:off x="266065" y="4843780"/>
            <a:ext cx="3508375" cy="1822450"/>
          </a:xfrm>
          <a:prstGeom prst="rect">
            <a:avLst/>
          </a:prstGeom>
          <a:noFill/>
        </p:spPr>
        <p:txBody>
          <a:bodyPr wrap="square" rtlCol="0">
            <a:spAutoFit/>
          </a:bodyPr>
          <a:p>
            <a:pPr algn="l" fontAlgn="auto">
              <a:lnSpc>
                <a:spcPts val="2300"/>
              </a:lnSpc>
            </a:pPr>
            <a:r>
              <a:rPr lang="en-US" altLang="zh-CN" sz="8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Model              </a:t>
            </a:r>
            <a:r>
              <a:rPr lang="en-US" altLang="zh-CN" sz="800" dirty="0">
                <a:effectLst/>
                <a:latin typeface="Times New Roman" panose="02020603050405020304" pitchFamily="18" charset="0"/>
                <a:ea typeface="宋体" panose="02010600030101010101" pitchFamily="2" charset="-122"/>
                <a:cs typeface="Times New Roman" panose="02020603050405020304" pitchFamily="18" charset="0"/>
              </a:rPr>
              <a:t>PX02003</a:t>
            </a:r>
            <a:endParaRPr lang="en-US" altLang="zh-CN" sz="8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800" dirty="0">
                <a:latin typeface="Times New Roman" panose="02020603050405020304" pitchFamily="18" charset="0"/>
                <a:ea typeface="宋体" panose="02010600030101010101" pitchFamily="2" charset="-122"/>
                <a:cs typeface="Times New Roman" panose="02020603050405020304" pitchFamily="18" charset="0"/>
              </a:rPr>
              <a:t>                         </a:t>
            </a:r>
            <a:r>
              <a:rPr lang="en-US" sz="800" dirty="0">
                <a:latin typeface="Times New Roman" panose="02020603050405020304" pitchFamily="18" charset="0"/>
                <a:ea typeface="宋体" panose="02010600030101010101" pitchFamily="2" charset="-122"/>
                <a:cs typeface="Times New Roman" panose="02020603050405020304" pitchFamily="18" charset="0"/>
              </a:rPr>
              <a:t>Combustion Chamber</a:t>
            </a:r>
            <a:r>
              <a:rPr altLang="zh-CN" sz="800" dirty="0">
                <a:latin typeface="Times New Roman" panose="02020603050405020304" pitchFamily="18" charset="0"/>
                <a:ea typeface="宋体" panose="02010600030101010101" pitchFamily="2" charset="-122"/>
                <a:cs typeface="Times New Roman" panose="02020603050405020304" pitchFamily="18" charset="0"/>
              </a:rPr>
              <a:t>:10</a:t>
            </a:r>
            <a:r>
              <a:rPr lang="en-US" sz="800" dirty="0">
                <a:latin typeface="Times New Roman" panose="02020603050405020304" pitchFamily="18" charset="0"/>
                <a:ea typeface="宋体" panose="02010600030101010101" pitchFamily="2" charset="-122"/>
                <a:cs typeface="Times New Roman" panose="02020603050405020304" pitchFamily="18" charset="0"/>
              </a:rPr>
              <a:t>00(W)</a:t>
            </a:r>
            <a:r>
              <a:rPr lang="zh-CN" sz="800" dirty="0">
                <a:latin typeface="Times New Roman" panose="02020603050405020304" pitchFamily="18" charset="0"/>
                <a:ea typeface="宋体" panose="02010600030101010101" pitchFamily="2" charset="-122"/>
                <a:cs typeface="Times New Roman" panose="02020603050405020304" pitchFamily="18" charset="0"/>
              </a:rPr>
              <a:t>×</a:t>
            </a:r>
            <a:r>
              <a:rPr altLang="zh-CN" sz="800" dirty="0">
                <a:latin typeface="Times New Roman" panose="02020603050405020304" pitchFamily="18" charset="0"/>
                <a:ea typeface="宋体" panose="02010600030101010101" pitchFamily="2" charset="-122"/>
                <a:cs typeface="Times New Roman" panose="02020603050405020304" pitchFamily="18" charset="0"/>
              </a:rPr>
              <a:t>2000(D)</a:t>
            </a:r>
            <a:r>
              <a:rPr lang="zh-CN" sz="800" dirty="0">
                <a:latin typeface="Times New Roman" panose="02020603050405020304" pitchFamily="18" charset="0"/>
                <a:ea typeface="宋体" panose="02010600030101010101" pitchFamily="2" charset="-122"/>
                <a:cs typeface="Times New Roman" panose="02020603050405020304" pitchFamily="18" charset="0"/>
                <a:sym typeface="+mn-ea"/>
              </a:rPr>
              <a:t>×</a:t>
            </a:r>
            <a:r>
              <a:rPr altLang="zh-CN" sz="800" dirty="0">
                <a:latin typeface="Times New Roman" panose="02020603050405020304" pitchFamily="18" charset="0"/>
                <a:ea typeface="宋体" panose="02010600030101010101" pitchFamily="2" charset="-122"/>
                <a:cs typeface="Times New Roman" panose="02020603050405020304" pitchFamily="18" charset="0"/>
              </a:rPr>
              <a:t>4000(H)m</a:t>
            </a:r>
            <a:r>
              <a:rPr lang="en-US" sz="800" dirty="0">
                <a:latin typeface="Times New Roman" panose="02020603050405020304" pitchFamily="18" charset="0"/>
                <a:ea typeface="宋体" panose="02010600030101010101" pitchFamily="2" charset="-122"/>
                <a:cs typeface="Times New Roman" panose="02020603050405020304" pitchFamily="18" charset="0"/>
              </a:rPr>
              <a:t>m</a:t>
            </a:r>
            <a:endParaRPr lang="en-US" sz="8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800" dirty="0">
                <a:latin typeface="Times New Roman" panose="02020603050405020304" pitchFamily="18" charset="0"/>
                <a:ea typeface="宋体" panose="02010600030101010101" pitchFamily="2" charset="-122"/>
                <a:cs typeface="Times New Roman" panose="02020603050405020304" pitchFamily="18" charset="0"/>
              </a:rPr>
              <a:t>                         </a:t>
            </a:r>
            <a:r>
              <a:rPr lang="en-US" sz="800" dirty="0">
                <a:latin typeface="Times New Roman" panose="02020603050405020304" pitchFamily="18" charset="0"/>
                <a:ea typeface="宋体" panose="02010600030101010101" pitchFamily="2" charset="-122"/>
                <a:cs typeface="Times New Roman" panose="02020603050405020304" pitchFamily="18" charset="0"/>
              </a:rPr>
              <a:t>Control Chamber</a:t>
            </a:r>
            <a:r>
              <a:rPr altLang="zh-CN" sz="800" dirty="0">
                <a:latin typeface="Times New Roman" panose="02020603050405020304" pitchFamily="18" charset="0"/>
                <a:ea typeface="宋体" panose="02010600030101010101" pitchFamily="2" charset="-122"/>
                <a:cs typeface="Times New Roman" panose="02020603050405020304" pitchFamily="18" charset="0"/>
              </a:rPr>
              <a:t>:650</a:t>
            </a:r>
            <a:r>
              <a:rPr lang="en-US" sz="800" dirty="0">
                <a:latin typeface="Times New Roman" panose="02020603050405020304" pitchFamily="18" charset="0"/>
                <a:ea typeface="宋体" panose="02010600030101010101" pitchFamily="2" charset="-122"/>
                <a:cs typeface="Times New Roman" panose="02020603050405020304" pitchFamily="18" charset="0"/>
              </a:rPr>
              <a:t>(</a:t>
            </a:r>
            <a:r>
              <a:rPr altLang="zh-CN" sz="800" dirty="0">
                <a:latin typeface="Times New Roman" panose="02020603050405020304" pitchFamily="18" charset="0"/>
                <a:ea typeface="宋体" panose="02010600030101010101" pitchFamily="2" charset="-122"/>
                <a:cs typeface="Times New Roman" panose="02020603050405020304" pitchFamily="18" charset="0"/>
              </a:rPr>
              <a:t>W</a:t>
            </a:r>
            <a:r>
              <a:rPr lang="en-US" sz="800" dirty="0">
                <a:latin typeface="Times New Roman" panose="02020603050405020304" pitchFamily="18" charset="0"/>
                <a:ea typeface="宋体" panose="02010600030101010101" pitchFamily="2" charset="-122"/>
                <a:cs typeface="Times New Roman" panose="02020603050405020304" pitchFamily="18" charset="0"/>
              </a:rPr>
              <a:t>)</a:t>
            </a:r>
            <a:r>
              <a:rPr lang="zh-CN" sz="800" dirty="0">
                <a:latin typeface="Times New Roman" panose="02020603050405020304" pitchFamily="18" charset="0"/>
                <a:ea typeface="宋体" panose="02010600030101010101" pitchFamily="2" charset="-122"/>
                <a:cs typeface="Times New Roman" panose="02020603050405020304" pitchFamily="18" charset="0"/>
                <a:sym typeface="+mn-ea"/>
              </a:rPr>
              <a:t>×</a:t>
            </a:r>
            <a:r>
              <a:rPr altLang="zh-CN" sz="800" dirty="0">
                <a:latin typeface="Times New Roman" panose="02020603050405020304" pitchFamily="18" charset="0"/>
                <a:ea typeface="宋体" panose="02010600030101010101" pitchFamily="2" charset="-122"/>
                <a:cs typeface="Times New Roman" panose="02020603050405020304" pitchFamily="18" charset="0"/>
              </a:rPr>
              <a:t>650(D)</a:t>
            </a:r>
            <a:r>
              <a:rPr lang="zh-CN" sz="800" dirty="0">
                <a:latin typeface="Times New Roman" panose="02020603050405020304" pitchFamily="18" charset="0"/>
                <a:ea typeface="宋体" panose="02010600030101010101" pitchFamily="2" charset="-122"/>
                <a:cs typeface="Times New Roman" panose="02020603050405020304" pitchFamily="18" charset="0"/>
                <a:sym typeface="+mn-ea"/>
              </a:rPr>
              <a:t>×</a:t>
            </a:r>
            <a:r>
              <a:rPr altLang="zh-CN" sz="800" dirty="0">
                <a:latin typeface="Times New Roman" panose="02020603050405020304" pitchFamily="18" charset="0"/>
                <a:ea typeface="宋体" panose="02010600030101010101" pitchFamily="2" charset="-122"/>
                <a:cs typeface="Times New Roman" panose="02020603050405020304" pitchFamily="18" charset="0"/>
              </a:rPr>
              <a:t>1600(H)mm </a:t>
            </a:r>
            <a:endParaRPr altLang="zh-CN" sz="8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sz="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Power Supply</a:t>
            </a:r>
            <a:r>
              <a:rPr lang="en-US" altLang="zh-CN" sz="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  </a:t>
            </a:r>
            <a:r>
              <a:rPr lang="en-US" altLang="zh-CN" sz="800" dirty="0">
                <a:latin typeface="Times New Roman" panose="02020603050405020304" pitchFamily="18" charset="0"/>
                <a:ea typeface="宋体" panose="02010600030101010101" pitchFamily="2" charset="-122"/>
                <a:cs typeface="Times New Roman" panose="02020603050405020304" pitchFamily="18" charset="0"/>
                <a:sym typeface="+mn-ea"/>
              </a:rPr>
              <a:t>AC 220V,10A，AC380V,15A 50Hz</a:t>
            </a:r>
            <a:endParaRPr lang="en-US" altLang="zh-CN" sz="8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300"/>
              </a:lnSpc>
            </a:pPr>
            <a:r>
              <a:rPr lang="en-US" sz="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Weight</a:t>
            </a:r>
            <a:r>
              <a:rPr lang="en-US" altLang="zh-CN" sz="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             </a:t>
            </a:r>
            <a:r>
              <a:rPr lang="en-US" sz="800" dirty="0">
                <a:latin typeface="Times New Roman" panose="02020603050405020304" pitchFamily="18" charset="0"/>
                <a:ea typeface="宋体" panose="02010600030101010101" pitchFamily="2" charset="-122"/>
                <a:cs typeface="Times New Roman" panose="02020603050405020304" pitchFamily="18" charset="0"/>
                <a:sym typeface="+mn-ea"/>
              </a:rPr>
              <a:t>APPR.</a:t>
            </a:r>
            <a:r>
              <a:rPr altLang="zh-CN" sz="8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sz="800" dirty="0">
                <a:latin typeface="Times New Roman" panose="02020603050405020304" pitchFamily="18" charset="0"/>
                <a:ea typeface="宋体" panose="02010600030101010101" pitchFamily="2" charset="-122"/>
                <a:cs typeface="Times New Roman" panose="02020603050405020304" pitchFamily="18" charset="0"/>
                <a:sym typeface="+mn-ea"/>
              </a:rPr>
              <a:t>150</a:t>
            </a:r>
            <a:r>
              <a:rPr altLang="zh-CN" sz="800" dirty="0">
                <a:latin typeface="Times New Roman" panose="02020603050405020304" pitchFamily="18" charset="0"/>
                <a:ea typeface="宋体" panose="02010600030101010101" pitchFamily="2" charset="-122"/>
                <a:cs typeface="Times New Roman" panose="02020603050405020304" pitchFamily="18" charset="0"/>
                <a:sym typeface="+mn-ea"/>
              </a:rPr>
              <a:t>0kg</a:t>
            </a:r>
            <a:endParaRPr altLang="zh-CN" sz="8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300"/>
              </a:lnSpc>
            </a:pPr>
            <a:r>
              <a:rPr lang="en-US" sz="800" dirty="0">
                <a:latin typeface="Times New Roman" panose="02020603050405020304" pitchFamily="18" charset="0"/>
                <a:ea typeface="宋体" panose="02010600030101010101" pitchFamily="2" charset="-122"/>
                <a:cs typeface="Times New Roman" panose="02020603050405020304" pitchFamily="18" charset="0"/>
                <a:sym typeface="+mn-ea"/>
              </a:rPr>
              <a:t>Gas Source      Propane, compressed air</a:t>
            </a:r>
            <a:endParaRPr lang="en-US" sz="8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3" name="文本框 2"/>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34385" cy="1822450"/>
          </a:xfrm>
          <a:prstGeom prst="rect">
            <a:avLst/>
          </a:prstGeom>
          <a:noFill/>
        </p:spPr>
        <p:txBody>
          <a:bodyPr wrap="square">
            <a:spAutoFit/>
          </a:bodyPr>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silicon nitride ignition device, ignition stable and reliable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Flameout automatic degase protection device, programmable controller (PLC)+ MFC to achieve automatic control of ignition and flameout propane and air supply sequence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stainless steel movable trolley, used for placing and adjusting the test position of blowtorch, easy to use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21" name="文本框 20"/>
          <p:cNvSpPr txBox="1"/>
          <p:nvPr/>
        </p:nvSpPr>
        <p:spPr>
          <a:xfrm>
            <a:off x="3636645" y="1357630"/>
            <a:ext cx="3668395" cy="1245235"/>
          </a:xfrm>
          <a:prstGeom prst="rect">
            <a:avLst/>
          </a:prstGeom>
          <a:noFill/>
        </p:spPr>
        <p:txBody>
          <a:bodyPr wrap="square">
            <a:spAutoFit/>
          </a:bodyPr>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The lifting mechanism is used for sample installation and removal, and the total lifting weight is more than 1T</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Computer + professional software control, guided operation, easy to operate safe and reliable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Can automatically adjust the test conditions, display the various states in the test, to record the test results</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321945"/>
            <a:chOff x="441" y="10524"/>
            <a:chExt cx="3908" cy="507"/>
          </a:xfrm>
        </p:grpSpPr>
        <p:sp>
          <p:nvSpPr>
            <p:cNvPr id="31" name="文本框 30"/>
            <p:cNvSpPr txBox="1"/>
            <p:nvPr/>
          </p:nvSpPr>
          <p:spPr>
            <a:xfrm>
              <a:off x="441" y="10524"/>
              <a:ext cx="3908" cy="507"/>
            </a:xfrm>
            <a:prstGeom prst="rect">
              <a:avLst/>
            </a:prstGeom>
            <a:noFill/>
          </p:spPr>
          <p:txBody>
            <a:bodyPr wrap="square">
              <a:spAutoFit/>
            </a:bodyPr>
            <a:p>
              <a:pPr algn="l">
                <a:lnSpc>
                  <a:spcPts val="1800"/>
                </a:lnSpc>
              </a:pPr>
              <a:r>
                <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9" y="10652"/>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60" y="10644"/>
              <a:ext cx="277" cy="277"/>
            </a:xfrm>
            <a:prstGeom prst="rect">
              <a:avLst/>
            </a:prstGeom>
          </p:spPr>
        </p:pic>
      </p:gr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3051</Words>
  <Application>WPS 演示</Application>
  <PresentationFormat>自定义</PresentationFormat>
  <Paragraphs>71</Paragraphs>
  <Slides>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vt:i4>
      </vt:variant>
    </vt:vector>
  </HeadingPairs>
  <TitlesOfParts>
    <vt:vector size="16" baseType="lpstr">
      <vt:lpstr>Arial</vt:lpstr>
      <vt:lpstr>宋体</vt:lpstr>
      <vt:lpstr>Wingdings</vt:lpstr>
      <vt:lpstr>Times New Roman</vt:lpstr>
      <vt:lpstr>MicrosoftYaHei</vt:lpstr>
      <vt:lpstr>Segoe Print</vt:lpstr>
      <vt:lpstr>Wingdings</vt:lpstr>
      <vt:lpstr>Calibri</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131</cp:revision>
  <dcterms:created xsi:type="dcterms:W3CDTF">2022-04-06T05:39:00Z</dcterms:created>
  <dcterms:modified xsi:type="dcterms:W3CDTF">2022-06-14T01:00:50Z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A3023A16EC2F49038F935DC7BC2AA928</vt:lpwstr>
  </property>
  <property fmtid="{D5CDD505-2E9C-101B-9397-08002B2CF9AE}" pid="3" name="KSOProductBuildVer">
    <vt:lpwstr>2052-11.1.0.11744</vt:lpwstr>
  </property>
</Properties>
</file>