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1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256" r:id="rId3"/>
    <p:sldId id="257" r:id="rId5"/>
  </p:sldIdLst>
  <p:sldSz cx="7559675" cy="10691495"/>
  <p:notesSz cx="6858000" cy="9144000"/>
  <p:custDataLst>
    <p:tags r:id="rId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DC6"/>
    <a:srgbClr val="003778"/>
    <a:srgbClr val="00375A"/>
    <a:srgbClr val="003764"/>
    <a:srgbClr val="003768"/>
    <a:srgbClr val="FF3737"/>
    <a:srgbClr val="FE525E"/>
    <a:srgbClr val="FF7A83"/>
    <a:srgbClr val="DBF2FA"/>
    <a:srgbClr val="C901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8824" autoAdjust="0"/>
    <p:restoredTop sz="94479" autoAdjust="0"/>
  </p:normalViewPr>
  <p:slideViewPr>
    <p:cSldViewPr snapToGrid="0" snapToObjects="1">
      <p:cViewPr varScale="1">
        <p:scale>
          <a:sx n="46" d="100"/>
          <a:sy n="46" d="100"/>
        </p:scale>
        <p:origin x="344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1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337950" y="1143000"/>
            <a:ext cx="2182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024" y="1750118"/>
            <a:ext cx="6426276" cy="3723022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041" y="5616713"/>
            <a:ext cx="5670244" cy="2581855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6285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8220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0358" y="569345"/>
            <a:ext cx="1630195" cy="906248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73" y="569345"/>
            <a:ext cx="4796081" cy="906248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835" y="2666024"/>
            <a:ext cx="6520780" cy="444831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835" y="7156423"/>
            <a:ext cx="6520780" cy="2339264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6285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822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73" y="2846725"/>
            <a:ext cx="3213138" cy="678510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415" y="2846725"/>
            <a:ext cx="3213138" cy="678510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57" y="569348"/>
            <a:ext cx="6520780" cy="2066971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57" y="2621464"/>
            <a:ext cx="3198371" cy="1284738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57" y="3906202"/>
            <a:ext cx="3198371" cy="574543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415" y="2621464"/>
            <a:ext cx="3214123" cy="1284738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415" y="3906202"/>
            <a:ext cx="3214123" cy="574543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57" y="712918"/>
            <a:ext cx="2438402" cy="2495217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4123" y="1539708"/>
            <a:ext cx="3827415" cy="7599519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57" y="3208135"/>
            <a:ext cx="2438402" cy="5943467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6285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8220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57" y="712918"/>
            <a:ext cx="2438402" cy="2495217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4123" y="1539708"/>
            <a:ext cx="3827415" cy="7599519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6285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8220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57" y="3208135"/>
            <a:ext cx="2438402" cy="5943467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6285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8220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73" y="569348"/>
            <a:ext cx="6520780" cy="20669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73" y="2846725"/>
            <a:ext cx="6520780" cy="67851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73" y="9911556"/>
            <a:ext cx="1701073" cy="5693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358" y="9911556"/>
            <a:ext cx="2551610" cy="5693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480" y="9911556"/>
            <a:ext cx="1701073" cy="5693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56285" rtl="0" eaLnBrk="1" latinLnBrk="0" hangingPunct="1">
        <a:lnSpc>
          <a:spcPct val="90000"/>
        </a:lnSpc>
        <a:spcBef>
          <a:spcPct val="0"/>
        </a:spcBef>
        <a:buNone/>
        <a:defRPr sz="3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230" indent="-189230" algn="l" defTabSz="756285" rtl="0" eaLnBrk="1" latinLnBrk="0" hangingPunct="1">
        <a:lnSpc>
          <a:spcPct val="90000"/>
        </a:lnSpc>
        <a:spcBef>
          <a:spcPct val="166000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655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70116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527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310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628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822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3.png"/><Relationship Id="rId3" Type="http://schemas.openxmlformats.org/officeDocument/2006/relationships/image" Target="../media/image1.sv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.sv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文本框 87"/>
          <p:cNvSpPr txBox="1"/>
          <p:nvPr/>
        </p:nvSpPr>
        <p:spPr>
          <a:xfrm>
            <a:off x="243205" y="6338570"/>
            <a:ext cx="3128645" cy="275590"/>
          </a:xfrm>
          <a:prstGeom prst="rect">
            <a:avLst/>
          </a:prstGeom>
          <a:gradFill>
            <a:gsLst>
              <a:gs pos="2000">
                <a:srgbClr val="F9F8F6"/>
              </a:gs>
              <a:gs pos="100000">
                <a:srgbClr val="CCCBC9"/>
              </a:gs>
            </a:gsLst>
            <a:lin ang="13500000" scaled="0"/>
          </a:gradFill>
        </p:spPr>
        <p:txBody>
          <a:bodyPr wrap="square" rtlCol="0">
            <a:spAutoFit/>
          </a:bodyPr>
          <a:p>
            <a:endParaRPr lang="zh-CN" altLang="en-US" sz="1200"/>
          </a:p>
        </p:txBody>
      </p:sp>
      <p:sp>
        <p:nvSpPr>
          <p:cNvPr id="90" name="文本框 89"/>
          <p:cNvSpPr txBox="1"/>
          <p:nvPr/>
        </p:nvSpPr>
        <p:spPr>
          <a:xfrm>
            <a:off x="241300" y="6887210"/>
            <a:ext cx="3121025" cy="275590"/>
          </a:xfrm>
          <a:prstGeom prst="rect">
            <a:avLst/>
          </a:prstGeom>
          <a:gradFill>
            <a:gsLst>
              <a:gs pos="2000">
                <a:srgbClr val="F9F8F6"/>
              </a:gs>
              <a:gs pos="100000">
                <a:srgbClr val="CCCBC9"/>
              </a:gs>
            </a:gsLst>
            <a:lin ang="13500000" scaled="0"/>
          </a:gradFill>
        </p:spPr>
        <p:txBody>
          <a:bodyPr wrap="square" rtlCol="0">
            <a:spAutoFit/>
          </a:bodyPr>
          <a:p>
            <a:endParaRPr lang="zh-CN" altLang="en-US" sz="1200"/>
          </a:p>
        </p:txBody>
      </p:sp>
      <p:sp>
        <p:nvSpPr>
          <p:cNvPr id="87" name="文本框 86"/>
          <p:cNvSpPr txBox="1"/>
          <p:nvPr/>
        </p:nvSpPr>
        <p:spPr>
          <a:xfrm>
            <a:off x="241935" y="5733415"/>
            <a:ext cx="3129915" cy="275590"/>
          </a:xfrm>
          <a:prstGeom prst="rect">
            <a:avLst/>
          </a:prstGeom>
          <a:gradFill>
            <a:gsLst>
              <a:gs pos="2000">
                <a:srgbClr val="F9F8F6"/>
              </a:gs>
              <a:gs pos="100000">
                <a:srgbClr val="CCCBC9"/>
              </a:gs>
            </a:gsLst>
            <a:lin ang="13500000" scaled="0"/>
          </a:gradFill>
        </p:spPr>
        <p:txBody>
          <a:bodyPr wrap="square" rtlCol="0">
            <a:spAutoFit/>
          </a:bodyPr>
          <a:p>
            <a:endParaRPr lang="zh-CN" altLang="en-US" sz="1200"/>
          </a:p>
        </p:txBody>
      </p:sp>
      <p:grpSp>
        <p:nvGrpSpPr>
          <p:cNvPr id="33" name="组合 32"/>
          <p:cNvGrpSpPr/>
          <p:nvPr/>
        </p:nvGrpSpPr>
        <p:grpSpPr>
          <a:xfrm>
            <a:off x="232410" y="5674360"/>
            <a:ext cx="3903345" cy="1565910"/>
            <a:chOff x="366" y="8931"/>
            <a:chExt cx="6147" cy="2466"/>
          </a:xfrm>
        </p:grpSpPr>
        <p:sp>
          <p:nvSpPr>
            <p:cNvPr id="19" name="文本框 18"/>
            <p:cNvSpPr txBox="1"/>
            <p:nvPr/>
          </p:nvSpPr>
          <p:spPr>
            <a:xfrm>
              <a:off x="366" y="8931"/>
              <a:ext cx="6147" cy="24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lnSpc>
                  <a:spcPts val="2300"/>
                </a:lnSpc>
              </a:pPr>
              <a:r>
                <a:rPr lang="en-US" sz="9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Model               </a:t>
              </a:r>
              <a:r>
                <a:rPr altLang="zh-CN" sz="9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PX01008</a:t>
              </a:r>
              <a:endParaRPr altLang="zh-CN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  <a:p>
              <a:pPr fontAlgn="auto">
                <a:lnSpc>
                  <a:spcPts val="2300"/>
                </a:lnSpc>
              </a:pPr>
              <a:r>
                <a:rPr lang="en-US" sz="9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Dimension        </a:t>
              </a:r>
              <a:r>
                <a:rPr altLang="zh-CN" sz="9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343(W)</a:t>
              </a:r>
              <a:r>
                <a:rPr lang="zh-CN" altLang="zh-CN" sz="9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×</a:t>
              </a:r>
              <a:r>
                <a:rPr altLang="zh-CN" sz="9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663(D)</a:t>
              </a:r>
              <a:r>
                <a:rPr lang="zh-CN" altLang="zh-CN" sz="9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×</a:t>
              </a:r>
              <a:r>
                <a:rPr altLang="zh-CN" sz="9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1560(H)mm    </a:t>
              </a:r>
              <a:endParaRPr altLang="zh-CN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  <a:p>
              <a:pPr fontAlgn="auto">
                <a:lnSpc>
                  <a:spcPts val="2300"/>
                </a:lnSpc>
              </a:pPr>
              <a:r>
                <a:rPr lang="en-US" sz="9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Power Supply   </a:t>
              </a:r>
              <a:r>
                <a:rPr altLang="zh-CN" sz="9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AC220V,16A</a:t>
              </a:r>
              <a:endParaRPr altLang="zh-CN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  <a:p>
              <a:pPr fontAlgn="auto">
                <a:lnSpc>
                  <a:spcPts val="2300"/>
                </a:lnSpc>
              </a:pPr>
              <a:r>
                <a:rPr lang="en-US" sz="9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Weight              APPR.</a:t>
              </a:r>
              <a:r>
                <a:rPr altLang="zh-CN" sz="9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en-US" sz="9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8</a:t>
              </a:r>
              <a:r>
                <a:rPr altLang="zh-CN" sz="9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0kg</a:t>
              </a:r>
              <a:endParaRPr altLang="zh-CN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  <a:p>
              <a:pPr fontAlgn="auto">
                <a:lnSpc>
                  <a:spcPts val="2300"/>
                </a:lnSpc>
              </a:pPr>
              <a:r>
                <a:rPr lang="en-US" sz="9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Gas Source       </a:t>
              </a:r>
              <a:r>
                <a:rPr sz="9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Purity above 99.99% oxygen and nitrogen, compressed air</a:t>
              </a:r>
              <a:endParaRPr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79" name="直接连接符 78"/>
            <p:cNvCxnSpPr/>
            <p:nvPr/>
          </p:nvCxnSpPr>
          <p:spPr>
            <a:xfrm>
              <a:off x="380" y="10841"/>
              <a:ext cx="4915" cy="0"/>
            </a:xfrm>
            <a:prstGeom prst="line">
              <a:avLst/>
            </a:prstGeom>
            <a:ln w="2540">
              <a:solidFill>
                <a:srgbClr val="C9010C">
                  <a:alpha val="9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接连接符 79"/>
            <p:cNvCxnSpPr/>
            <p:nvPr/>
          </p:nvCxnSpPr>
          <p:spPr>
            <a:xfrm>
              <a:off x="380" y="11275"/>
              <a:ext cx="4915" cy="0"/>
            </a:xfrm>
            <a:prstGeom prst="line">
              <a:avLst/>
            </a:prstGeom>
            <a:ln w="9525">
              <a:solidFill>
                <a:srgbClr val="C9010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接连接符 80"/>
            <p:cNvCxnSpPr/>
            <p:nvPr/>
          </p:nvCxnSpPr>
          <p:spPr>
            <a:xfrm>
              <a:off x="1643" y="8958"/>
              <a:ext cx="0" cy="2258"/>
            </a:xfrm>
            <a:prstGeom prst="line">
              <a:avLst/>
            </a:prstGeom>
            <a:ln w="3810">
              <a:solidFill>
                <a:srgbClr val="C9010C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接连接符 3"/>
            <p:cNvCxnSpPr/>
            <p:nvPr/>
          </p:nvCxnSpPr>
          <p:spPr>
            <a:xfrm>
              <a:off x="381" y="10411"/>
              <a:ext cx="4929" cy="0"/>
            </a:xfrm>
            <a:prstGeom prst="line">
              <a:avLst/>
            </a:prstGeom>
            <a:ln w="2540">
              <a:solidFill>
                <a:srgbClr val="C9010C">
                  <a:alpha val="9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接连接符 4"/>
            <p:cNvCxnSpPr/>
            <p:nvPr/>
          </p:nvCxnSpPr>
          <p:spPr>
            <a:xfrm>
              <a:off x="381" y="9977"/>
              <a:ext cx="4914" cy="0"/>
            </a:xfrm>
            <a:prstGeom prst="line">
              <a:avLst/>
            </a:prstGeom>
            <a:ln w="2540">
              <a:solidFill>
                <a:srgbClr val="C9010C">
                  <a:alpha val="9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383" y="9022"/>
              <a:ext cx="4927" cy="2"/>
            </a:xfrm>
            <a:prstGeom prst="line">
              <a:avLst/>
            </a:prstGeom>
            <a:ln w="9525">
              <a:solidFill>
                <a:srgbClr val="C9010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文本框 6"/>
          <p:cNvSpPr txBox="1"/>
          <p:nvPr/>
        </p:nvSpPr>
        <p:spPr>
          <a:xfrm>
            <a:off x="5053049" y="408447"/>
            <a:ext cx="2817114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latin typeface="宋体" panose="02010600030101010101" pitchFamily="2" charset="-122"/>
                <a:ea typeface="宋体" panose="02010600030101010101" pitchFamily="2" charset="-122"/>
              </a:rPr>
              <a:t>        </a:t>
            </a:r>
            <a:r>
              <a:rPr lang="en-US" altLang="zh-CN" sz="1000" b="1" dirty="0">
                <a:latin typeface="宋体" panose="02010600030101010101" pitchFamily="2" charset="-122"/>
                <a:ea typeface="宋体" panose="02010600030101010101" pitchFamily="2" charset="-122"/>
              </a:rPr>
              <a:t>The Expert In Fire Testing</a:t>
            </a:r>
            <a:endParaRPr lang="zh-CN" altLang="en-US" sz="10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cxnSp>
        <p:nvCxnSpPr>
          <p:cNvPr id="9" name="直接连接符 8"/>
          <p:cNvCxnSpPr/>
          <p:nvPr/>
        </p:nvCxnSpPr>
        <p:spPr>
          <a:xfrm>
            <a:off x="0" y="688340"/>
            <a:ext cx="7560945" cy="0"/>
          </a:xfrm>
          <a:prstGeom prst="line">
            <a:avLst/>
          </a:prstGeom>
          <a:ln w="57150">
            <a:solidFill>
              <a:srgbClr val="C901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221615" y="808990"/>
            <a:ext cx="29914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Micro Calorimeter</a:t>
            </a:r>
            <a:endParaRPr lang="zh-CN" altLang="en-US" b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77800" y="1250315"/>
            <a:ext cx="3832225" cy="1822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auto">
              <a:lnSpc>
                <a:spcPts val="1500"/>
              </a:lnSpc>
            </a:pPr>
            <a:r>
              <a:rPr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The micro calorimeter can determine basic chemical thermal values and predict the fire resistance of materials in a matter of minutes. This technique can quickly determine parameters such as specific heat release rate (W/g), combustion heat (J/g), and ignition temperature (°C) on very small samples (1-10mg) with low cost, high accuracy, and typical repeatability of ±5%. Microcalorimeter data is associated with cone calorimeter, LOI oxygen index meter, UL94 horizontal/vertical combustion meter, oxygen bomb calorimeter, etc., and is therefore regarded as an efficient, low-cost tool for determining and predicting the fire resistance of materials.</a:t>
            </a:r>
            <a:endParaRPr sz="9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 flipH="1">
            <a:off x="193040" y="7827645"/>
            <a:ext cx="3420110" cy="22072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r>
              <a:rPr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Integrated structure design, beautiful and generous</a:t>
            </a:r>
            <a:endParaRPr altLang="zh-CN"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r>
              <a:rPr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Combustion furnace: programmed control the temperature of combustion furnace heating to the specified temperature, constant temperature, temperature drift does not exceed 5K/h. Equipped with overtemperature protection device to protect the safety of equipment and personnel during the test</a:t>
            </a:r>
            <a:endParaRPr altLang="zh-CN"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r>
              <a:rPr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Temperature range: room temperature -1000℃, imported electric heating wire, over temperature protection, high-performance heating elements, longer service life</a:t>
            </a:r>
            <a:endParaRPr altLang="zh-CN"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endParaRPr altLang="zh-CN"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77800" y="3565525"/>
            <a:ext cx="3805555" cy="18224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lnSpc>
                <a:spcPts val="1500"/>
              </a:lnSpc>
            </a:pPr>
            <a:r>
              <a:rPr lang="zh-CN"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ASTM D7309-2007: Standard Test Method for Determining the Flammability of Plastics and Other Solid Materials by Microcombustion Calorimeter</a:t>
            </a:r>
            <a:endParaRPr lang="zh-CN" altLang="zh-CN"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fontAlgn="auto">
              <a:lnSpc>
                <a:spcPts val="1500"/>
              </a:lnSpc>
            </a:pPr>
            <a:r>
              <a:rPr lang="zh-CN"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EMC 89/336/EEC: Electromagnetic compatibility 89/336/EEC</a:t>
            </a:r>
            <a:endParaRPr lang="zh-CN" altLang="zh-CN"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fontAlgn="auto">
              <a:lnSpc>
                <a:spcPts val="1500"/>
              </a:lnSpc>
            </a:pPr>
            <a:r>
              <a:rPr lang="zh-CN"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LVD 72/23/EEC</a:t>
            </a:r>
            <a:endParaRPr lang="zh-CN" altLang="zh-CN"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fontAlgn="auto">
              <a:lnSpc>
                <a:spcPts val="1500"/>
              </a:lnSpc>
            </a:pPr>
            <a:r>
              <a:rPr lang="zh-CN"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BS EN 60204-1: Safety of machinery - Electrical equipment for machinery - Part 1: General requirements</a:t>
            </a:r>
            <a:endParaRPr lang="zh-CN" altLang="zh-CN"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fontAlgn="auto">
              <a:lnSpc>
                <a:spcPts val="1500"/>
              </a:lnSpc>
            </a:pPr>
            <a:r>
              <a:rPr lang="zh-CN"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BS EN 746-2: Industrial thermal processing equipment. Safety requirements for combustion and fuel handling systems</a:t>
            </a:r>
            <a:endParaRPr lang="zh-CN" altLang="zh-CN"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213995" y="3181350"/>
            <a:ext cx="3399790" cy="3219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4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Product Standard</a:t>
            </a:r>
            <a:r>
              <a:rPr lang="en-US" altLang="zh-CN" sz="1400" b="1" kern="100" dirty="0"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endParaRPr lang="zh-CN" altLang="en-US" sz="1400" kern="1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613150" y="7825740"/>
            <a:ext cx="3668395" cy="18224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r>
              <a:rPr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High precision MFC (mass flow controller), control air, oxygen, nitrogen gas intake, response time less than 1S, accuracy F.S±1%.</a:t>
            </a:r>
            <a:endParaRPr altLang="zh-CN"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r>
              <a:rPr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Imported oxygen sensor, range: 0-100%, T90</a:t>
            </a:r>
            <a:r>
              <a:rPr lang="en-US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&lt;</a:t>
            </a:r>
            <a:r>
              <a:rPr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6 s. Accuracy ±0.1%, linear range: F.S±1%</a:t>
            </a:r>
            <a:endParaRPr altLang="zh-CN"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r>
              <a:rPr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The equipment is fast in testing and convenient in testing</a:t>
            </a:r>
            <a:endParaRPr altLang="zh-CN"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r>
              <a:rPr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LABVIEW data acquisition software, configuration computer control</a:t>
            </a:r>
            <a:endParaRPr altLang="zh-CN"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endParaRPr altLang="zh-CN"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cxnSp>
        <p:nvCxnSpPr>
          <p:cNvPr id="25" name="直接连接符 24"/>
          <p:cNvCxnSpPr/>
          <p:nvPr/>
        </p:nvCxnSpPr>
        <p:spPr>
          <a:xfrm>
            <a:off x="203835" y="3508375"/>
            <a:ext cx="3202305" cy="0"/>
          </a:xfrm>
          <a:prstGeom prst="line">
            <a:avLst/>
          </a:prstGeom>
          <a:ln w="9525">
            <a:solidFill>
              <a:srgbClr val="C901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213995" y="5377180"/>
            <a:ext cx="3795395" cy="3219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zh-CN" altLang="zh-CN" sz="14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Product Parameters</a:t>
            </a:r>
            <a:endParaRPr lang="zh-CN" altLang="zh-CN" sz="1400" b="1" kern="1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30" name="直接连接符 29"/>
          <p:cNvCxnSpPr/>
          <p:nvPr/>
        </p:nvCxnSpPr>
        <p:spPr>
          <a:xfrm>
            <a:off x="203200" y="7755255"/>
            <a:ext cx="7079615" cy="0"/>
          </a:xfrm>
          <a:prstGeom prst="line">
            <a:avLst/>
          </a:prstGeom>
          <a:ln w="9525">
            <a:solidFill>
              <a:srgbClr val="C901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/>
        </p:nvSpPr>
        <p:spPr>
          <a:xfrm>
            <a:off x="225425" y="7428230"/>
            <a:ext cx="2481580" cy="3219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4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Features</a:t>
            </a:r>
            <a:endParaRPr lang="en-US" altLang="zh-CN" sz="1400" b="1" kern="1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5999683" y="10293657"/>
            <a:ext cx="1400301" cy="280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30" b="1" dirty="0">
                <a:solidFill>
                  <a:srgbClr val="C00000"/>
                </a:solidFill>
              </a:rPr>
              <a:t>       400-086-0699</a:t>
            </a:r>
            <a:endParaRPr lang="zh-CN" altLang="en-US" sz="1230" b="1" dirty="0">
              <a:solidFill>
                <a:srgbClr val="C00000"/>
              </a:solidFill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3995" y="118745"/>
            <a:ext cx="1821815" cy="469900"/>
          </a:xfrm>
          <a:prstGeom prst="rect">
            <a:avLst/>
          </a:prstGeom>
        </p:spPr>
      </p:pic>
      <p:cxnSp>
        <p:nvCxnSpPr>
          <p:cNvPr id="3" name="直接连接符 2"/>
          <p:cNvCxnSpPr/>
          <p:nvPr/>
        </p:nvCxnSpPr>
        <p:spPr>
          <a:xfrm>
            <a:off x="241935" y="6009005"/>
            <a:ext cx="3129915" cy="0"/>
          </a:xfrm>
          <a:prstGeom prst="line">
            <a:avLst/>
          </a:prstGeom>
          <a:ln w="2540">
            <a:solidFill>
              <a:srgbClr val="C9010C">
                <a:alpha val="9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组合 31"/>
          <p:cNvGrpSpPr/>
          <p:nvPr/>
        </p:nvGrpSpPr>
        <p:grpSpPr>
          <a:xfrm>
            <a:off x="146685" y="10075545"/>
            <a:ext cx="7253605" cy="497840"/>
            <a:chOff x="231" y="15867"/>
            <a:chExt cx="11423" cy="784"/>
          </a:xfrm>
        </p:grpSpPr>
        <p:sp>
          <p:nvSpPr>
            <p:cNvPr id="23" name="文本框 22"/>
            <p:cNvSpPr txBox="1"/>
            <p:nvPr/>
          </p:nvSpPr>
          <p:spPr>
            <a:xfrm>
              <a:off x="231" y="15867"/>
              <a:ext cx="5197" cy="6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050" b="1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Jiangsu Firemana Safety Technology Co., LTD</a:t>
              </a:r>
              <a:endParaRPr lang="zh-CN" altLang="en-US" sz="105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  <a:p>
              <a:endParaRPr lang="zh-CN" altLang="en-US" sz="1230" b="1"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7582" y="16210"/>
              <a:ext cx="2246" cy="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30" b="1" dirty="0">
                  <a:solidFill>
                    <a:srgbClr val="C00000"/>
                  </a:solidFill>
                </a:rPr>
                <a:t>     0516-83843888</a:t>
              </a:r>
              <a:endParaRPr lang="zh-CN" altLang="en-US" sz="1230" b="1" dirty="0">
                <a:solidFill>
                  <a:srgbClr val="C00000"/>
                </a:solidFill>
              </a:endParaRPr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8827" y="15867"/>
              <a:ext cx="2827" cy="3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50"/>
                <a:t>              </a:t>
              </a:r>
              <a:r>
                <a:rPr lang="en-US" altLang="zh-CN" sz="1000">
                  <a:latin typeface="+mn-ea"/>
                </a:rPr>
                <a:t>www.firemana.com</a:t>
              </a:r>
              <a:endParaRPr lang="zh-CN" altLang="en-US" sz="1000" dirty="0">
                <a:latin typeface="+mn-ea"/>
              </a:endParaRPr>
            </a:p>
          </p:txBody>
        </p:sp>
        <p:cxnSp>
          <p:nvCxnSpPr>
            <p:cNvPr id="35" name="直接连接符 34"/>
            <p:cNvCxnSpPr/>
            <p:nvPr/>
          </p:nvCxnSpPr>
          <p:spPr>
            <a:xfrm>
              <a:off x="231" y="16208"/>
              <a:ext cx="11238" cy="57"/>
            </a:xfrm>
            <a:prstGeom prst="line">
              <a:avLst/>
            </a:prstGeom>
            <a:ln w="9525">
              <a:solidFill>
                <a:srgbClr val="C9010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组合 35"/>
          <p:cNvGrpSpPr/>
          <p:nvPr/>
        </p:nvGrpSpPr>
        <p:grpSpPr>
          <a:xfrm>
            <a:off x="1911985" y="3260725"/>
            <a:ext cx="299085" cy="175260"/>
            <a:chOff x="1765" y="7941"/>
            <a:chExt cx="471" cy="276"/>
          </a:xfrm>
        </p:grpSpPr>
        <p:pic>
          <p:nvPicPr>
            <p:cNvPr id="37" name="图片 36" descr="32303230323035363b32303231313635393bbaecc9abcff2d3d2bcfdcdb7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65" y="7941"/>
              <a:ext cx="277" cy="277"/>
            </a:xfrm>
            <a:prstGeom prst="rect">
              <a:avLst/>
            </a:prstGeom>
          </p:spPr>
        </p:pic>
        <p:pic>
          <p:nvPicPr>
            <p:cNvPr id="42" name="图片 41" descr="32303230323035363b32303231313635393bbaecc9abcff2d3d2bcfdcdb7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960" y="7941"/>
              <a:ext cx="277" cy="277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1964055" y="5443220"/>
            <a:ext cx="299085" cy="175260"/>
            <a:chOff x="1765" y="7941"/>
            <a:chExt cx="471" cy="276"/>
          </a:xfrm>
        </p:grpSpPr>
        <p:pic>
          <p:nvPicPr>
            <p:cNvPr id="10" name="图片 9" descr="32303230323035363b32303231313635393bbaecc9abcff2d3d2bcfdcdb7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65" y="7941"/>
              <a:ext cx="277" cy="277"/>
            </a:xfrm>
            <a:prstGeom prst="rect">
              <a:avLst/>
            </a:prstGeom>
          </p:spPr>
        </p:pic>
        <p:pic>
          <p:nvPicPr>
            <p:cNvPr id="17" name="图片 16" descr="32303230323035363b32303231313635393bbaecc9abcff2d3d2bcfdcdb7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960" y="7941"/>
              <a:ext cx="277" cy="277"/>
            </a:xfrm>
            <a:prstGeom prst="rect">
              <a:avLst/>
            </a:prstGeom>
          </p:spPr>
        </p:pic>
      </p:grpSp>
      <p:grpSp>
        <p:nvGrpSpPr>
          <p:cNvPr id="18" name="组合 17"/>
          <p:cNvGrpSpPr/>
          <p:nvPr/>
        </p:nvGrpSpPr>
        <p:grpSpPr>
          <a:xfrm>
            <a:off x="1120775" y="7506970"/>
            <a:ext cx="299085" cy="175260"/>
            <a:chOff x="1765" y="7941"/>
            <a:chExt cx="471" cy="276"/>
          </a:xfrm>
        </p:grpSpPr>
        <p:pic>
          <p:nvPicPr>
            <p:cNvPr id="28" name="图片 27" descr="32303230323035363b32303231313635393bbaecc9abcff2d3d2bcfdcdb7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65" y="7941"/>
              <a:ext cx="277" cy="277"/>
            </a:xfrm>
            <a:prstGeom prst="rect">
              <a:avLst/>
            </a:prstGeom>
          </p:spPr>
        </p:pic>
        <p:pic>
          <p:nvPicPr>
            <p:cNvPr id="29" name="图片 28" descr="32303230323035363b32303231313635393bbaecc9abcff2d3d2bcfdcdb7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960" y="7941"/>
              <a:ext cx="277" cy="277"/>
            </a:xfrm>
            <a:prstGeom prst="rect">
              <a:avLst/>
            </a:prstGeom>
          </p:spPr>
        </p:pic>
      </p:grpSp>
      <p:pic>
        <p:nvPicPr>
          <p:cNvPr id="8" name="图片 7" descr="1008 右侧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27805" y="1383030"/>
            <a:ext cx="3000375" cy="551688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147320" y="10291445"/>
            <a:ext cx="294767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Add: D3 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Safe Valley Of  China</a:t>
            </a:r>
            <a:r>
              <a:rPr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Tongshan District, Xuzhou City, Jiangsu Province,China</a:t>
            </a:r>
            <a:endParaRPr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文本框 6"/>
          <p:cNvSpPr txBox="1"/>
          <p:nvPr/>
        </p:nvSpPr>
        <p:spPr>
          <a:xfrm>
            <a:off x="4911444" y="443372"/>
            <a:ext cx="2817114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1000" dirty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charset="0"/>
              </a:rPr>
              <a:t>        </a:t>
            </a:r>
            <a:r>
              <a:rPr lang="en-US" altLang="zh-CN" sz="1000" b="1" dirty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charset="0"/>
              </a:rPr>
              <a:t>The Expert In Fire Testing</a:t>
            </a:r>
            <a:endParaRPr lang="zh-CN" altLang="en-US" sz="1000" dirty="0">
              <a:latin typeface="宋体" panose="02010600030101010101" pitchFamily="2" charset="-122"/>
              <a:ea typeface="宋体" panose="02010600030101010101" pitchFamily="2" charset="-122"/>
              <a:cs typeface="Calibri" panose="020F0502020204030204" charset="0"/>
            </a:endParaRPr>
          </a:p>
        </p:txBody>
      </p:sp>
      <p:cxnSp>
        <p:nvCxnSpPr>
          <p:cNvPr id="9" name="直接连接符 8"/>
          <p:cNvCxnSpPr/>
          <p:nvPr/>
        </p:nvCxnSpPr>
        <p:spPr>
          <a:xfrm>
            <a:off x="0" y="688340"/>
            <a:ext cx="7560945" cy="0"/>
          </a:xfrm>
          <a:prstGeom prst="line">
            <a:avLst/>
          </a:prstGeom>
          <a:ln w="57150">
            <a:solidFill>
              <a:srgbClr val="C901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/>
          <p:cNvSpPr txBox="1"/>
          <p:nvPr/>
        </p:nvSpPr>
        <p:spPr>
          <a:xfrm flipH="1">
            <a:off x="226695" y="1400175"/>
            <a:ext cx="3334385" cy="163004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r>
              <a:rPr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Multiple heat dissipation device, the instrument heat dissipation fast</a:t>
            </a:r>
            <a:endParaRPr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r>
              <a:rPr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Sample heating rate can be adjusted</a:t>
            </a:r>
            <a:endParaRPr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r>
              <a:rPr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The sample cup is equipped with a temperature sensor</a:t>
            </a:r>
            <a:endParaRPr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r>
              <a:rPr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The sample cup can be automatically moved to the combustion furnace, special design to ensure soft contact</a:t>
            </a:r>
            <a:endParaRPr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r>
              <a:rPr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The equipment provides anaerobic and aerobic environmental high temperature decomposition test mode</a:t>
            </a:r>
            <a:r>
              <a:rPr lang="en-US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.</a:t>
            </a:r>
            <a:endParaRPr lang="en-US"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636645" y="1357630"/>
            <a:ext cx="3668395" cy="105283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r>
              <a:rPr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Displays the running status of devices in real time</a:t>
            </a:r>
            <a:endParaRPr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r>
              <a:rPr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Calibrate equipment and store calibration data results</a:t>
            </a:r>
            <a:endParaRPr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r>
              <a:rPr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Collect data during the test.</a:t>
            </a:r>
            <a:endParaRPr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r>
              <a:rPr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Heat release rate coefficient (W/g), combustion heat (J/g), ignition temperature (°C) and other parameters were calculated.</a:t>
            </a:r>
            <a:endParaRPr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cxnSp>
        <p:nvCxnSpPr>
          <p:cNvPr id="30" name="直接连接符 29"/>
          <p:cNvCxnSpPr/>
          <p:nvPr/>
        </p:nvCxnSpPr>
        <p:spPr>
          <a:xfrm>
            <a:off x="226695" y="1268730"/>
            <a:ext cx="7078345" cy="0"/>
          </a:xfrm>
          <a:prstGeom prst="line">
            <a:avLst/>
          </a:prstGeom>
          <a:ln w="9525">
            <a:solidFill>
              <a:srgbClr val="C901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文本框 40"/>
          <p:cNvSpPr txBox="1"/>
          <p:nvPr/>
        </p:nvSpPr>
        <p:spPr>
          <a:xfrm>
            <a:off x="5604510" y="10075545"/>
            <a:ext cx="1795145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1050"/>
              <a:t>              </a:t>
            </a:r>
            <a:r>
              <a:rPr lang="en-US" altLang="zh-CN" sz="1000">
                <a:latin typeface="+mn-ea"/>
              </a:rPr>
              <a:t>www.firemana.com</a:t>
            </a:r>
            <a:endParaRPr lang="zh-CN" altLang="en-US" sz="1000" dirty="0">
              <a:latin typeface="+mn-ea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3995" y="118745"/>
            <a:ext cx="1821815" cy="469900"/>
          </a:xfrm>
          <a:prstGeom prst="rect">
            <a:avLst/>
          </a:prstGeom>
        </p:spPr>
      </p:pic>
      <p:grpSp>
        <p:nvGrpSpPr>
          <p:cNvPr id="46" name="组合 45"/>
          <p:cNvGrpSpPr/>
          <p:nvPr/>
        </p:nvGrpSpPr>
        <p:grpSpPr>
          <a:xfrm>
            <a:off x="146685" y="10075545"/>
            <a:ext cx="7252970" cy="497840"/>
            <a:chOff x="231" y="15867"/>
            <a:chExt cx="11422" cy="784"/>
          </a:xfrm>
        </p:grpSpPr>
        <p:sp>
          <p:nvSpPr>
            <p:cNvPr id="23" name="文本框 22"/>
            <p:cNvSpPr txBox="1"/>
            <p:nvPr/>
          </p:nvSpPr>
          <p:spPr>
            <a:xfrm>
              <a:off x="231" y="15867"/>
              <a:ext cx="5197" cy="3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zh-CN" altLang="en-US" sz="1050" b="1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Jiangsu Firemana Safety Technology Co., LTD</a:t>
              </a:r>
              <a:endParaRPr lang="zh-CN" altLang="en-US" sz="105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7582" y="16210"/>
              <a:ext cx="2246" cy="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en-US" altLang="zh-CN" sz="1230" b="1" dirty="0">
                  <a:solidFill>
                    <a:srgbClr val="C00000"/>
                  </a:solidFill>
                  <a:latin typeface="Calibri" panose="020F0502020204030204" charset="0"/>
                  <a:cs typeface="Calibri" panose="020F0502020204030204" charset="0"/>
                </a:rPr>
                <a:t>     0516-83843888</a:t>
              </a:r>
              <a:endParaRPr lang="zh-CN" altLang="en-US" sz="1230" b="1" dirty="0">
                <a:solidFill>
                  <a:srgbClr val="C00000"/>
                </a:solidFill>
                <a:latin typeface="Calibri" panose="020F0502020204030204" charset="0"/>
                <a:cs typeface="Calibri" panose="020F0502020204030204" charset="0"/>
              </a:endParaRPr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9448" y="16210"/>
              <a:ext cx="2205" cy="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en-US" altLang="zh-CN" sz="1230" b="1" dirty="0">
                  <a:solidFill>
                    <a:srgbClr val="C00000"/>
                  </a:solidFill>
                  <a:latin typeface="Calibri" panose="020F0502020204030204" charset="0"/>
                  <a:cs typeface="Calibri" panose="020F0502020204030204" charset="0"/>
                </a:rPr>
                <a:t>       400-086-0699</a:t>
              </a:r>
              <a:endParaRPr lang="zh-CN" altLang="en-US" sz="1230" b="1" dirty="0">
                <a:solidFill>
                  <a:srgbClr val="C00000"/>
                </a:solidFill>
                <a:latin typeface="Calibri" panose="020F0502020204030204" charset="0"/>
                <a:cs typeface="Calibri" panose="020F0502020204030204" charset="0"/>
              </a:endParaRPr>
            </a:p>
          </p:txBody>
        </p:sp>
        <p:cxnSp>
          <p:nvCxnSpPr>
            <p:cNvPr id="35" name="直接连接符 34"/>
            <p:cNvCxnSpPr/>
            <p:nvPr/>
          </p:nvCxnSpPr>
          <p:spPr>
            <a:xfrm>
              <a:off x="231" y="16208"/>
              <a:ext cx="11238" cy="57"/>
            </a:xfrm>
            <a:prstGeom prst="line">
              <a:avLst/>
            </a:prstGeom>
            <a:ln w="9525">
              <a:solidFill>
                <a:srgbClr val="C9010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组合 2"/>
          <p:cNvGrpSpPr/>
          <p:nvPr/>
        </p:nvGrpSpPr>
        <p:grpSpPr>
          <a:xfrm>
            <a:off x="372110" y="946785"/>
            <a:ext cx="2481580" cy="321945"/>
            <a:chOff x="441" y="10524"/>
            <a:chExt cx="3908" cy="507"/>
          </a:xfrm>
        </p:grpSpPr>
        <p:sp>
          <p:nvSpPr>
            <p:cNvPr id="31" name="文本框 30"/>
            <p:cNvSpPr txBox="1"/>
            <p:nvPr/>
          </p:nvSpPr>
          <p:spPr>
            <a:xfrm>
              <a:off x="441" y="10524"/>
              <a:ext cx="3908" cy="5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p>
              <a:pPr algn="l">
                <a:lnSpc>
                  <a:spcPts val="1800"/>
                </a:lnSpc>
              </a:pPr>
              <a:r>
                <a:rPr lang="en-US" altLang="zh-CN" sz="1400" b="1" kern="1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Continued Page</a:t>
              </a:r>
              <a:endParaRPr lang="en-US" altLang="zh-CN" sz="1400" b="1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pic>
          <p:nvPicPr>
            <p:cNvPr id="29" name="图片 28" descr="32303230323035363b32303231313635393bbaecc9abcff2d3d2bcfdcdb7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699" y="10652"/>
              <a:ext cx="277" cy="277"/>
            </a:xfrm>
            <a:prstGeom prst="rect">
              <a:avLst/>
            </a:prstGeom>
          </p:spPr>
        </p:pic>
        <p:pic>
          <p:nvPicPr>
            <p:cNvPr id="32" name="图片 31" descr="32303230323035363b32303231313635393bbaecc9abcff2d3d2bcfdcdb7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860" y="10644"/>
              <a:ext cx="277" cy="277"/>
            </a:xfrm>
            <a:prstGeom prst="rect">
              <a:avLst/>
            </a:prstGeom>
          </p:spPr>
        </p:pic>
      </p:grpSp>
      <p:sp>
        <p:nvSpPr>
          <p:cNvPr id="4" name="文本框 3"/>
          <p:cNvSpPr txBox="1"/>
          <p:nvPr/>
        </p:nvSpPr>
        <p:spPr>
          <a:xfrm>
            <a:off x="147320" y="10291445"/>
            <a:ext cx="294767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Add: D3 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Safe Valley Of  China</a:t>
            </a:r>
            <a:r>
              <a:rPr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Tongshan District, Xuzhou City, Jiangsu Province,China</a:t>
            </a:r>
            <a:endParaRPr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MzYwNTRjMTk4NTE0ZDZlNzI2MmNiNzVjMzg5ZTIwZmEifQ==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3260</Words>
  <Application>WPS 演示</Application>
  <PresentationFormat>自定义</PresentationFormat>
  <Paragraphs>71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4" baseType="lpstr">
      <vt:lpstr>Arial</vt:lpstr>
      <vt:lpstr>宋体</vt:lpstr>
      <vt:lpstr>Wingdings</vt:lpstr>
      <vt:lpstr>Times New Roman</vt:lpstr>
      <vt:lpstr>Wingdings</vt:lpstr>
      <vt:lpstr>Calibri</vt:lpstr>
      <vt:lpstr>等线</vt:lpstr>
      <vt:lpstr>微软雅黑</vt:lpstr>
      <vt:lpstr>Calibri Light</vt:lpstr>
      <vt:lpstr>等线 Light</vt:lpstr>
      <vt:lpstr>Arial Unicode MS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SHANG FEI</dc:creator>
  <cp:lastModifiedBy>Lee</cp:lastModifiedBy>
  <cp:revision>126</cp:revision>
  <dcterms:created xsi:type="dcterms:W3CDTF">2022-04-06T05:39:00Z</dcterms:created>
  <dcterms:modified xsi:type="dcterms:W3CDTF">2022-06-14T00:52:02Z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A3023A16EC2F49038F935DC7BC2AA928</vt:lpwstr>
  </property>
  <property fmtid="{D5CDD505-2E9C-101B-9397-08002B2CF9AE}" pid="3" name="KSOProductBuildVer">
    <vt:lpwstr>2052-11.1.0.11744</vt:lpwstr>
  </property>
</Properties>
</file>