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handoutMasterIdLst>
    <p:handoutMasterId r:id="rId6"/>
  </p:handoutMasterIdLst>
  <p:sldIdLst>
    <p:sldId id="257" r:id="rId3"/>
    <p:sldId id="258" r:id="rId4"/>
  </p:sldIdLst>
  <p:sldSz cx="7559675" cy="10691495"/>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文本框 25"/>
          <p:cNvSpPr txBox="1"/>
          <p:nvPr/>
        </p:nvSpPr>
        <p:spPr>
          <a:xfrm>
            <a:off x="228600" y="2597785"/>
            <a:ext cx="3399790" cy="783590"/>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endParaRPr lang="zh-CN" altLang="zh-CN" sz="1400" b="1" kern="100" dirty="0">
              <a:effectLst/>
              <a:latin typeface="宋体" panose="02010600030101010101" pitchFamily="2" charset="-122"/>
              <a:ea typeface="宋体" panose="02010600030101010101" pitchFamily="2" charset="-122"/>
              <a:cs typeface="Arial" panose="020B0604020202020204" pitchFamily="34" charset="0"/>
            </a:endParaRPr>
          </a:p>
          <a:p>
            <a:pPr algn="l">
              <a:lnSpc>
                <a:spcPts val="1800"/>
              </a:lnSpc>
            </a:pPr>
            <a:endParaRPr lang="zh-CN" altLang="zh-CN" sz="1400" b="1" kern="100" dirty="0">
              <a:effectLst/>
              <a:latin typeface="宋体" panose="02010600030101010101" pitchFamily="2" charset="-122"/>
              <a:ea typeface="宋体" panose="02010600030101010101" pitchFamily="2" charset="-122"/>
              <a:cs typeface="Arial" panose="020B0604020202020204" pitchFamily="34" charset="0"/>
            </a:endParaRPr>
          </a:p>
          <a:p>
            <a:pPr algn="l">
              <a:lnSpc>
                <a:spcPts val="1800"/>
              </a:lnSpc>
            </a:pPr>
            <a:r>
              <a:rPr lang="en-US" altLang="zh-CN" sz="1400" b="1" kern="100" dirty="0">
                <a:effectLst/>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effectLst/>
              <a:latin typeface="宋体" panose="02010600030101010101" pitchFamily="2" charset="-122"/>
              <a:ea typeface="宋体" panose="02010600030101010101" pitchFamily="2" charset="-122"/>
              <a:cs typeface="Arial" panose="020B0604020202020204" pitchFamily="34" charset="0"/>
            </a:endParaRPr>
          </a:p>
        </p:txBody>
      </p:sp>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70180" y="818515"/>
            <a:ext cx="5434965" cy="368300"/>
          </a:xfrm>
          <a:prstGeom prst="rect">
            <a:avLst/>
          </a:prstGeom>
          <a:noFill/>
        </p:spPr>
        <p:txBody>
          <a:bodyPr wrap="square" rtlCol="0">
            <a:spAutoFit/>
          </a:bodyPr>
          <a:p>
            <a:pPr algn="l"/>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Surface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lame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ropagation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est</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er</a:t>
            </a:r>
            <a:endParaRPr lang="en-US" altLang="zh-CN" sz="18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5260" y="1116330"/>
            <a:ext cx="7313930" cy="1630045"/>
          </a:xfrm>
          <a:prstGeom prst="rect">
            <a:avLst/>
          </a:prstGeom>
          <a:noFill/>
        </p:spPr>
        <p:txBody>
          <a:bodyPr wrap="square" rtlCol="0">
            <a:spAutoFit/>
          </a:bodyPr>
          <a:p>
            <a:pPr algn="l" fontAlgn="auto">
              <a:lnSpc>
                <a:spcPts val="1500"/>
              </a:lnSpc>
            </a:pPr>
            <a:r>
              <a:rPr lang="en-US" sz="900" dirty="0">
                <a:effectLst/>
                <a:latin typeface="Times New Roman" panose="02020603050405020304" pitchFamily="18" charset="0"/>
                <a:ea typeface="宋体" panose="02010600030101010101" pitchFamily="2" charset="-122"/>
                <a:cs typeface="Times New Roman" panose="02020603050405020304" pitchFamily="18" charset="0"/>
              </a:rPr>
              <a:t>    </a:t>
            </a:r>
            <a:r>
              <a:rPr sz="900" dirty="0">
                <a:effectLst/>
                <a:latin typeface="Times New Roman" panose="02020603050405020304" pitchFamily="18" charset="0"/>
                <a:ea typeface="宋体" panose="02010600030101010101" pitchFamily="2" charset="-122"/>
                <a:cs typeface="Times New Roman" panose="02020603050405020304" pitchFamily="18" charset="0"/>
              </a:rPr>
              <a:t>BS 476-7 test method is a method for determining flame propagation properties of materials by exposing specimens to specified convective conditions in accordance with the standard requirements and determining transverse flame propagation on vertically placed specimen surfaces.</a:t>
            </a: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sz="900" dirty="0">
                <a:effectLst/>
                <a:latin typeface="Times New Roman" panose="02020603050405020304" pitchFamily="18" charset="0"/>
                <a:ea typeface="宋体" panose="02010600030101010101" pitchFamily="2" charset="-122"/>
                <a:cs typeface="Times New Roman" panose="02020603050405020304" pitchFamily="18" charset="0"/>
              </a:rPr>
              <a:t>Can be used to compare the final performance of flat materials, composite materials and components of walls or ceilings.</a:t>
            </a: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sz="900" dirty="0">
                <a:effectLst/>
                <a:latin typeface="Times New Roman" panose="02020603050405020304" pitchFamily="18" charset="0"/>
                <a:ea typeface="宋体" panose="02010600030101010101" pitchFamily="2" charset="-122"/>
                <a:cs typeface="Times New Roman" panose="02020603050405020304" pitchFamily="18" charset="0"/>
              </a:rPr>
              <a:t>The product realizes the ignition function of radiation plate through small ignition flame, and adjusts the gas flow to reach the standard radiation flux. The radiation plate covers an area of 850mm×850mm, and is equipped with a gas cooling frame around it. The test sample frame adopts water cooling mode, and is equipped with a radiant heat flux calibration plate to achieve porous calibration.</a:t>
            </a: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endParaRPr sz="9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84150" y="6583045"/>
            <a:ext cx="3407410" cy="3361055"/>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Carbon steel test bracket, stable structure, to ensure the load bearing and safety of equipment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The independent distribution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 is located on the backfire surface of the radiant plate, which can supply air to the radiant plate quickly and ensure safety.</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Independent control cabinet away from heat source, reduce radiation heat damage to equipment, improve equipment life, convenient operation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The size of radiant plate is 850mm*850mm. The radiant plate is equipped with cement frame and air-cooled stainless steel frame around it.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A precision mass flowmeter supplies gas and combustion air to the radiant plate. The inlet pressure is regulated by brand pressure gauge and pressure regulating valve, and the imported Venturi mixed air-fuel ratio makes the gas fully burned</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84150" y="2894965"/>
            <a:ext cx="3406775" cy="668020"/>
          </a:xfrm>
          <a:prstGeom prst="rect">
            <a:avLst/>
          </a:prstGeom>
          <a:noFill/>
        </p:spPr>
        <p:txBody>
          <a:bodyPr wrap="square">
            <a:spAutoFit/>
          </a:bodyPr>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BS 476-7-1997: Fire tests on building materials and structures-Part 7: Test method for determining the flame surface extension rating of products.</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657600" y="6583045"/>
            <a:ext cx="3496310"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flame control device to control the flame of radiation plate, abnormal flameout control and early warning, to ensure the safety of the test.</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specimen support adopts mechanical rotating device, which can be quickly positioned in the test position.</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sample frame is equipped with a chiller circulation device to ensure that the sample can run in a high radiation flux environment for a long time.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sample ignition is equipped with a small igniter, which is ignited by electric spark ignition. During the test, after the radiation plate is placed in place, the small igniter will be timed automatically, and the gas output will be automatically shut down after 60 seconds.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13995" y="2868930"/>
            <a:ext cx="318325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58445" y="6229350"/>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cxnSp>
        <p:nvCxnSpPr>
          <p:cNvPr id="30" name="直接连接符 29"/>
          <p:cNvCxnSpPr/>
          <p:nvPr/>
        </p:nvCxnSpPr>
        <p:spPr>
          <a:xfrm>
            <a:off x="223520" y="656717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53490" y="6318885"/>
            <a:ext cx="175895" cy="175895"/>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0300" y="6321425"/>
            <a:ext cx="175895" cy="175895"/>
          </a:xfrm>
          <a:prstGeom prst="rect">
            <a:avLst/>
          </a:prstGeom>
        </p:spPr>
      </p:pic>
      <p:grpSp>
        <p:nvGrpSpPr>
          <p:cNvPr id="36" name="组合 35"/>
          <p:cNvGrpSpPr/>
          <p:nvPr/>
        </p:nvGrpSpPr>
        <p:grpSpPr>
          <a:xfrm>
            <a:off x="1818005" y="266700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sp>
        <p:nvSpPr>
          <p:cNvPr id="10" name="文本框 9"/>
          <p:cNvSpPr txBox="1"/>
          <p:nvPr/>
        </p:nvSpPr>
        <p:spPr>
          <a:xfrm>
            <a:off x="323850" y="3825240"/>
            <a:ext cx="314007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88" name="文本框 87"/>
          <p:cNvSpPr txBox="1"/>
          <p:nvPr/>
        </p:nvSpPr>
        <p:spPr>
          <a:xfrm>
            <a:off x="313055" y="5234940"/>
            <a:ext cx="312991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90" name="文本框 89"/>
          <p:cNvSpPr txBox="1"/>
          <p:nvPr/>
        </p:nvSpPr>
        <p:spPr>
          <a:xfrm>
            <a:off x="306705" y="5783580"/>
            <a:ext cx="3129915" cy="306705"/>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400">
              <a:solidFill>
                <a:schemeClr val="tx1"/>
              </a:solidFill>
              <a:uFillTx/>
            </a:endParaRPr>
          </a:p>
        </p:txBody>
      </p:sp>
      <p:sp>
        <p:nvSpPr>
          <p:cNvPr id="27" name="文本框 26"/>
          <p:cNvSpPr txBox="1"/>
          <p:nvPr/>
        </p:nvSpPr>
        <p:spPr>
          <a:xfrm>
            <a:off x="258445" y="3470910"/>
            <a:ext cx="3795395" cy="553085"/>
          </a:xfrm>
          <a:prstGeom prst="rect">
            <a:avLst/>
          </a:prstGeom>
          <a:noFill/>
        </p:spPr>
        <p:txBody>
          <a:bodyPr wrap="square">
            <a:spAutoFit/>
          </a:bodyPr>
          <a:p>
            <a:pPr algn="l">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b="1"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en-US" altLang="zh-CN" sz="14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p:txBody>
      </p:sp>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59915" y="3569335"/>
            <a:ext cx="175895" cy="175895"/>
          </a:xfrm>
          <a:prstGeom prst="rect">
            <a:avLst/>
          </a:prstGeom>
        </p:spPr>
      </p:pic>
      <p:pic>
        <p:nvPicPr>
          <p:cNvPr id="18" name="图片 1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93900" y="3569335"/>
            <a:ext cx="175895" cy="175895"/>
          </a:xfrm>
          <a:prstGeom prst="rect">
            <a:avLst/>
          </a:prstGeom>
        </p:spPr>
      </p:pic>
      <p:sp>
        <p:nvSpPr>
          <p:cNvPr id="13" name="文本框 12"/>
          <p:cNvSpPr txBox="1"/>
          <p:nvPr/>
        </p:nvSpPr>
        <p:spPr>
          <a:xfrm>
            <a:off x="263525" y="4593590"/>
            <a:ext cx="684530" cy="229870"/>
          </a:xfrm>
          <a:prstGeom prst="rect">
            <a:avLst/>
          </a:prstGeom>
          <a:noFill/>
        </p:spPr>
        <p:txBody>
          <a:bodyPr wrap="none" rtlCol="0">
            <a:spAutoFit/>
          </a:bodyPr>
          <a:p>
            <a:r>
              <a:rPr lang="en-US" altLang="zh-CN" sz="9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9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81" name="直接连接符 80"/>
          <p:cNvCxnSpPr/>
          <p:nvPr/>
        </p:nvCxnSpPr>
        <p:spPr>
          <a:xfrm>
            <a:off x="1124585" y="3841750"/>
            <a:ext cx="0" cy="2265045"/>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324485" y="4096385"/>
            <a:ext cx="3140710" cy="381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306705" y="5785485"/>
            <a:ext cx="312991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06705" y="6090285"/>
            <a:ext cx="31299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15595" y="5510530"/>
            <a:ext cx="3131820" cy="190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13055" y="5233035"/>
            <a:ext cx="312864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323850" y="3822700"/>
            <a:ext cx="3140075" cy="254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130300" y="4681855"/>
            <a:ext cx="22815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130300" y="4959985"/>
            <a:ext cx="22815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109345" y="4396105"/>
            <a:ext cx="230251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3" name="图片 2" descr="7015"/>
          <p:cNvPicPr>
            <a:picLocks noChangeAspect="1"/>
          </p:cNvPicPr>
          <p:nvPr/>
        </p:nvPicPr>
        <p:blipFill>
          <a:blip r:embed="rId4"/>
          <a:stretch>
            <a:fillRect/>
          </a:stretch>
        </p:blipFill>
        <p:spPr>
          <a:xfrm>
            <a:off x="3411855" y="3091815"/>
            <a:ext cx="4077335" cy="2859405"/>
          </a:xfrm>
          <a:prstGeom prst="rect">
            <a:avLst/>
          </a:prstGeom>
        </p:spPr>
      </p:pic>
      <p:sp>
        <p:nvSpPr>
          <p:cNvPr id="19" name="文本框 18"/>
          <p:cNvSpPr txBox="1"/>
          <p:nvPr/>
        </p:nvSpPr>
        <p:spPr>
          <a:xfrm>
            <a:off x="302260" y="3726180"/>
            <a:ext cx="3518535" cy="2399665"/>
          </a:xfrm>
          <a:prstGeom prst="rect">
            <a:avLst/>
          </a:prstGeom>
          <a:noFill/>
        </p:spPr>
        <p:txBody>
          <a:bodyPr wrap="square" rtlCol="0">
            <a:spAutoFit/>
          </a:bodyPr>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Model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PX06009</a:t>
            </a:r>
            <a:endParaRPr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Burning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S</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tents</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650mm×675mm×1750mm</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Big Cabinet </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650mm×675mm×1750mm</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Medium Cabinet</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 650mm×675mm×1200mm </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Water Chiller 670mm×470mm×890mm</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AC 220V, 50/60Hz, 2A</a:t>
            </a:r>
            <a:endParaRPr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25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Weight               APPR.40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kg</a:t>
            </a:r>
            <a:endParaRPr altLang="zh-CN" sz="9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25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Gas Source</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900" dirty="0">
                <a:latin typeface="Times New Roman" panose="02020603050405020304" pitchFamily="18" charset="0"/>
                <a:ea typeface="宋体" panose="02010600030101010101" pitchFamily="2" charset="-122"/>
                <a:cs typeface="Times New Roman" panose="02020603050405020304" pitchFamily="18" charset="0"/>
                <a:sym typeface="+mn-ea"/>
              </a:rPr>
              <a:t>Compressed air, propane (about 150L/min)</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sz="9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88995" cy="2976880"/>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gas is divided into multi-channel input radiation plate to ensure the stability of radiation flame. The gas circuit is equipped with pressure regulation and anti-backfire device, and the radiation plate is equipped with multi-channel gas flow regulation device to ensure the safety and stability of the test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Radiating panel ignition adopts small fire ignition mode, equipped with electric spark ignition device, ignition is stable and reliable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Ignition of radiant plate adopts ignition source, ignition source is adjusted by the inlet rotor flowmeter, and automatic ignition by high pressure pulse, ignition is stable, safe and reliable.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40"/>
              <a:ext cx="277" cy="277"/>
            </a:xfrm>
            <a:prstGeom prst="rect">
              <a:avLst/>
            </a:prstGeom>
          </p:spPr>
        </p:pic>
      </p:grpSp>
      <p:sp>
        <p:nvSpPr>
          <p:cNvPr id="2" name="文本框 1"/>
          <p:cNvSpPr txBox="1"/>
          <p:nvPr/>
        </p:nvSpPr>
        <p:spPr>
          <a:xfrm flipH="1">
            <a:off x="3736340" y="1400175"/>
            <a:ext cx="3296920" cy="355346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Imported thermoelectric reactor heat flow meter, 0-100kW/m², accuracy ±3%, repeatability ±0.5%. Equipped with portable water cooling system, with its own circulating water and water cooling device, without external cooling water source. Water temperature and water flow condition can be displayed on the panel for real-time monitoring of cooling status.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standard porous calibration plate, which can be used for radiation flux calibration at each point of the radiation plate.</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Electrical control adopts self-designed electrical cabinet, built-in integrated touch computer, with Siemens control module to achieve function control and data collection.</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upper computer software is designed based on NI Labview platform, which can realize data recording, calibration report and test report output view and other functions</a:t>
            </a:r>
            <a:endParaRPr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4818</Words>
  <Application>WPS 演示</Application>
  <PresentationFormat>自定义</PresentationFormat>
  <Paragraphs>83</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Calibri</vt:lpstr>
      <vt:lpstr>Wingdings</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142</cp:revision>
  <dcterms:created xsi:type="dcterms:W3CDTF">2022-04-06T05:39:00Z</dcterms:created>
  <dcterms:modified xsi:type="dcterms:W3CDTF">2022-06-14T02:39:47Z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