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7" r:id="rId3"/>
    <p:sldId id="258" r:id="rId4"/>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png"/><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138430" y="887730"/>
            <a:ext cx="5462905" cy="368300"/>
          </a:xfrm>
          <a:prstGeom prst="rect">
            <a:avLst/>
          </a:prstGeom>
          <a:noFill/>
        </p:spPr>
        <p:txBody>
          <a:bodyPr wrap="square" rtlCol="0">
            <a:spAutoFit/>
          </a:bodyPr>
          <a:p>
            <a:pPr algn="l"/>
            <a:r>
              <a:rPr lang="en-US" altLang="zh-CN" b="1" dirty="0">
                <a:latin typeface="Times New Roman" panose="02020603050405020304" pitchFamily="18" charset="0"/>
                <a:ea typeface="宋体" panose="02010600030101010101" pitchFamily="2" charset="-122"/>
                <a:cs typeface="Times New Roman" panose="02020603050405020304" pitchFamily="18" charset="0"/>
                <a:sym typeface="+mn-ea"/>
              </a:rPr>
              <a:t>Automatic Horizontal And Vertical Burning Tester</a:t>
            </a:r>
            <a:endParaRPr lang="zh-CN" altLang="en-US" sz="1800" b="1" dirty="0">
              <a:latin typeface="宋体" panose="02010600030101010101" pitchFamily="2" charset="-122"/>
              <a:ea typeface="宋体" panose="02010600030101010101" pitchFamily="2" charset="-122"/>
            </a:endParaRPr>
          </a:p>
        </p:txBody>
      </p:sp>
      <p:sp>
        <p:nvSpPr>
          <p:cNvPr id="16" name="文本框 15"/>
          <p:cNvSpPr txBox="1"/>
          <p:nvPr/>
        </p:nvSpPr>
        <p:spPr>
          <a:xfrm>
            <a:off x="186690" y="1281430"/>
            <a:ext cx="7105650" cy="668020"/>
          </a:xfrm>
          <a:prstGeom prst="rect">
            <a:avLst/>
          </a:prstGeom>
          <a:noFill/>
        </p:spPr>
        <p:txBody>
          <a:bodyPr wrap="square" rtlCol="0">
            <a:spAutoFit/>
          </a:bodyPr>
          <a:p>
            <a:pPr algn="l" fontAlgn="auto">
              <a:lnSpc>
                <a:spcPts val="1500"/>
              </a:lnSpc>
            </a:pPr>
            <a:r>
              <a:rPr lang="en-US" altLang="zh-CN" sz="1000" dirty="0">
                <a:effectLst/>
                <a:latin typeface="宋体" panose="02010600030101010101" pitchFamily="2" charset="-122"/>
                <a:ea typeface="宋体" panose="02010600030101010101" pitchFamily="2" charset="-122"/>
                <a:cs typeface="MicrosoftYaHei"/>
              </a:rPr>
              <a:t>  </a:t>
            </a:r>
            <a:r>
              <a:rPr lang="en-US" altLang="zh-CN" sz="1000" b="1" dirty="0">
                <a:effectLst/>
                <a:latin typeface="Times New Roman" panose="02020603050405020304" pitchFamily="18" charset="0"/>
                <a:ea typeface="宋体" panose="02010600030101010101" pitchFamily="2" charset="-122"/>
                <a:cs typeface="Times New Roman" panose="02020603050405020304" pitchFamily="18" charset="0"/>
              </a:rPr>
              <a:t> Automatic </a:t>
            </a:r>
            <a:r>
              <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Horizontal and vertical combustion tester is the flame retardant testing equipment developed by our company according to the standard. It can detect the flammability, combustion rate, flame spread, combustion intensity and flame retardant performance of the product. High degree of automation, accurate test data.</a:t>
            </a:r>
            <a:endParaRPr lang="zh-CN" altLang="en-US"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150495" y="6805930"/>
            <a:ext cx="3334385" cy="2976880"/>
          </a:xfrm>
          <a:prstGeom prst="rect">
            <a:avLst/>
          </a:prstGeom>
          <a:noFill/>
        </p:spPr>
        <p:txBody>
          <a:bodyPr wrap="square">
            <a:spAutoFit/>
          </a:bodyPr>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Steel structure </a:t>
            </a:r>
            <a:r>
              <a:rPr lang="en-US"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chamber</a:t>
            </a: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 test </a:t>
            </a:r>
            <a:r>
              <a:rPr lang="en-US"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chamber</a:t>
            </a: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 volume more than 0.75 cubic meters, to provide adequate clean air for the test.</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Large observation window, inner wall coating is dark, illumination within 20Lux, easy to observe the combustion state of the sample.</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Smoke exhaust device is installed on the top, which can automatically open to discharge test exhaust gas after the end of the test.</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Introduction of industrial design concept of structure, appearance and interface design, easy to operate, friendly interface, ergonomic and operating habits, beautiful appearance</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endParaRPr altLang="zh-CN" sz="1000" dirty="0">
              <a:effectLst/>
              <a:latin typeface="宋体" panose="02010600030101010101" pitchFamily="2" charset="-122"/>
              <a:ea typeface="宋体" panose="02010600030101010101" pitchFamily="2" charset="-122"/>
              <a:cs typeface="MicrosoftYaHei"/>
            </a:endParaRPr>
          </a:p>
          <a:p>
            <a:pPr lvl="0" indent="0" algn="l" fontAlgn="auto">
              <a:lnSpc>
                <a:spcPts val="1500"/>
              </a:lnSpc>
              <a:buFont typeface="Wingdings" panose="05000000000000000000" charset="0"/>
              <a:buNone/>
            </a:pPr>
            <a:endParaRPr altLang="zh-CN" sz="1000" dirty="0">
              <a:effectLst/>
              <a:latin typeface="宋体" panose="02010600030101010101" pitchFamily="2" charset="-122"/>
              <a:ea typeface="宋体" panose="02010600030101010101" pitchFamily="2" charset="-122"/>
              <a:cs typeface="MicrosoftYaHei"/>
            </a:endParaRPr>
          </a:p>
        </p:txBody>
      </p:sp>
      <p:sp>
        <p:nvSpPr>
          <p:cNvPr id="24" name="文本框 23"/>
          <p:cNvSpPr txBox="1"/>
          <p:nvPr/>
        </p:nvSpPr>
        <p:spPr>
          <a:xfrm>
            <a:off x="175260" y="2237740"/>
            <a:ext cx="3194050" cy="1822450"/>
          </a:xfrm>
          <a:prstGeom prst="rect">
            <a:avLst/>
          </a:prstGeom>
          <a:noFill/>
        </p:spPr>
        <p:txBody>
          <a:bodyPr wrap="square">
            <a:spAutoFit/>
          </a:bodyPr>
          <a:p>
            <a:pPr algn="l" fontAlgn="auto">
              <a:lnSpc>
                <a:spcPts val="1500"/>
              </a:lnSpc>
            </a:pPr>
            <a:endParaRPr lang="zh-CN" altLang="zh-CN" sz="1000" dirty="0">
              <a:effectLst/>
              <a:latin typeface="宋体" panose="02010600030101010101" pitchFamily="2" charset="-122"/>
              <a:ea typeface="宋体" panose="02010600030101010101" pitchFamily="2" charset="-122"/>
              <a:cs typeface="Times New Roman" panose="02020603050405020304" pitchFamily="18" charset="0"/>
            </a:endParaRPr>
          </a:p>
          <a:p>
            <a:pPr algn="l" fontAlgn="auto">
              <a:lnSpc>
                <a:spcPts val="1500"/>
              </a:lnSpc>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Horizontal combustion test: UL94 HB, IEC 60695-11-10, IEC 60707, ISO 1210, GB/T 2408;</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1500"/>
              </a:lnSpc>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50W vertical combustion test: UL94 V0, V1, V2, IEC 60695-11-10, ISO 1210, GB/T 2408;</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1500"/>
              </a:lnSpc>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500W vertical combustion test: UL94 5VA, 5VB, IEC 60695-11-20, ISO 9770, GB/T 5169.17;</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1500"/>
              </a:lnSpc>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Thin film material vertical combustion test (optional) : VTM-0, VTM-1, VTM-2, ISO 9773;</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26" name="文本框 25"/>
          <p:cNvSpPr txBox="1"/>
          <p:nvPr/>
        </p:nvSpPr>
        <p:spPr>
          <a:xfrm>
            <a:off x="248920" y="2074545"/>
            <a:ext cx="3399790" cy="321945"/>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Product Standard</a:t>
            </a:r>
            <a:r>
              <a:rPr lang="en-US" altLang="zh-CN" sz="1400" b="1" kern="100" dirty="0">
                <a:effectLst/>
                <a:latin typeface="宋体" panose="02010600030101010101" pitchFamily="2" charset="-122"/>
                <a:ea typeface="宋体" panose="02010600030101010101" pitchFamily="2" charset="-122"/>
                <a:cs typeface="Arial" panose="020B0604020202020204" pitchFamily="34" charset="0"/>
                <a:sym typeface="+mn-ea"/>
              </a:rPr>
              <a:t> </a:t>
            </a:r>
            <a:r>
              <a:rPr lang="en-US" altLang="zh-CN" sz="1400" b="1" kern="100" dirty="0">
                <a:effectLst/>
                <a:latin typeface="宋体" panose="02010600030101010101" pitchFamily="2" charset="-122"/>
                <a:ea typeface="宋体" panose="02010600030101010101" pitchFamily="2" charset="-122"/>
                <a:cs typeface="Arial" panose="020B0604020202020204" pitchFamily="34" charset="0"/>
              </a:rPr>
              <a:t> </a:t>
            </a:r>
            <a:endParaRPr lang="zh-CN" altLang="en-US" sz="1400" kern="100" dirty="0">
              <a:solidFill>
                <a:srgbClr val="FF0000"/>
              </a:solidFill>
              <a:effectLst/>
              <a:latin typeface="宋体" panose="02010600030101010101" pitchFamily="2" charset="-122"/>
              <a:ea typeface="宋体" panose="02010600030101010101" pitchFamily="2" charset="-122"/>
              <a:cs typeface="Arial" panose="020B0604020202020204" pitchFamily="34" charset="0"/>
            </a:endParaRPr>
          </a:p>
        </p:txBody>
      </p:sp>
      <p:sp>
        <p:nvSpPr>
          <p:cNvPr id="21" name="文本框 20"/>
          <p:cNvSpPr txBox="1"/>
          <p:nvPr/>
        </p:nvSpPr>
        <p:spPr>
          <a:xfrm>
            <a:off x="3561715" y="6805930"/>
            <a:ext cx="3668395" cy="2399665"/>
          </a:xfrm>
          <a:prstGeom prst="rect">
            <a:avLst/>
          </a:prstGeom>
          <a:noFill/>
        </p:spPr>
        <p:txBody>
          <a:bodyPr wrap="square">
            <a:spAutoFit/>
          </a:bodyPr>
          <a:p>
            <a:pPr marL="171450" lvl="0" indent="-171450" algn="l" fontAlgn="auto">
              <a:lnSpc>
                <a:spcPts val="1500"/>
              </a:lnSpc>
              <a:buFont typeface="Wingdings" panose="05000000000000000000" charset="0"/>
              <a:buChar char="l"/>
            </a:pPr>
            <a:r>
              <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sample fixture can achieve smooth movement and precise positioning in horizontal and vertical directions by sliding rail structure.</a:t>
            </a:r>
            <a:endPar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High pressure pulse automatic ignition, ignition stability and reliability, high security</a:t>
            </a:r>
            <a:endPar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imported precise rotor flowmeter to control gas flow, equipped with imported differential pressure measurement burner back pressure.</a:t>
            </a:r>
            <a:endPar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brand pressure gauge and pressure regulating valve to adjust gas pressure, equipped with solenoid valve to control gas on and off, to ensure the safety of equipment.</a:t>
            </a:r>
            <a:endPar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endParaRPr lang="zh-CN" altLang="zh-CN" sz="1000" dirty="0">
              <a:effectLst/>
              <a:latin typeface="宋体" panose="02010600030101010101" pitchFamily="2" charset="-122"/>
              <a:ea typeface="宋体" panose="02010600030101010101" pitchFamily="2" charset="-122"/>
              <a:cs typeface="Times New Roman" panose="02020603050405020304" pitchFamily="18" charset="0"/>
            </a:endParaRPr>
          </a:p>
        </p:txBody>
      </p:sp>
      <p:cxnSp>
        <p:nvCxnSpPr>
          <p:cNvPr id="25" name="直接连接符 24"/>
          <p:cNvCxnSpPr/>
          <p:nvPr/>
        </p:nvCxnSpPr>
        <p:spPr>
          <a:xfrm>
            <a:off x="182880" y="2397125"/>
            <a:ext cx="318325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228600" y="4345305"/>
            <a:ext cx="3795395" cy="553085"/>
          </a:xfrm>
          <a:prstGeom prst="rect">
            <a:avLst/>
          </a:prstGeom>
          <a:noFill/>
        </p:spPr>
        <p:txBody>
          <a:bodyPr wrap="square">
            <a:spAutoFit/>
          </a:bodyPr>
          <a:p>
            <a:pPr algn="l">
              <a:lnSpc>
                <a:spcPts val="1800"/>
              </a:lnSpc>
            </a:pPr>
            <a:r>
              <a:rPr lang="zh-CN"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Product Parameters</a:t>
            </a:r>
            <a:endParaRPr lang="zh-CN" altLang="zh-CN" sz="1400" b="1" kern="100" dirty="0">
              <a:effectLst/>
              <a:latin typeface="Times New Roman" panose="02020603050405020304" pitchFamily="18" charset="0"/>
              <a:ea typeface="宋体" panose="02010600030101010101" pitchFamily="2" charset="-122"/>
              <a:cs typeface="Times New Roman" panose="02020603050405020304" pitchFamily="18" charset="0"/>
            </a:endParaRPr>
          </a:p>
          <a:p>
            <a:pPr algn="l">
              <a:lnSpc>
                <a:spcPts val="1800"/>
              </a:lnSpc>
            </a:pPr>
            <a:endParaRPr lang="en-US" altLang="zh-CN" sz="14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p:txBody>
      </p:sp>
      <p:sp>
        <p:nvSpPr>
          <p:cNvPr id="31" name="文本框 30"/>
          <p:cNvSpPr txBox="1"/>
          <p:nvPr/>
        </p:nvSpPr>
        <p:spPr>
          <a:xfrm>
            <a:off x="186690" y="6416040"/>
            <a:ext cx="2481580" cy="321945"/>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Features</a:t>
            </a:r>
            <a:endParaRPr lang="en-US" altLang="zh-CN" sz="14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4" name="组合 33"/>
          <p:cNvGrpSpPr/>
          <p:nvPr/>
        </p:nvGrpSpPr>
        <p:grpSpPr>
          <a:xfrm>
            <a:off x="1966595" y="4423410"/>
            <a:ext cx="299085" cy="175260"/>
            <a:chOff x="1765" y="7941"/>
            <a:chExt cx="471" cy="276"/>
          </a:xfrm>
        </p:grpSpPr>
        <p:pic>
          <p:nvPicPr>
            <p:cNvPr id="17" name="图片 1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18" name="图片 17"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grpSp>
        <p:nvGrpSpPr>
          <p:cNvPr id="2" name="组合 1"/>
          <p:cNvGrpSpPr/>
          <p:nvPr/>
        </p:nvGrpSpPr>
        <p:grpSpPr>
          <a:xfrm>
            <a:off x="150495" y="6487795"/>
            <a:ext cx="7078980" cy="248285"/>
            <a:chOff x="337" y="11535"/>
            <a:chExt cx="11148" cy="391"/>
          </a:xfrm>
        </p:grpSpPr>
        <p:cxnSp>
          <p:nvCxnSpPr>
            <p:cNvPr id="30" name="直接连接符 29"/>
            <p:cNvCxnSpPr/>
            <p:nvPr/>
          </p:nvCxnSpPr>
          <p:spPr>
            <a:xfrm>
              <a:off x="337" y="11926"/>
              <a:ext cx="11149"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59" y="11535"/>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11539"/>
              <a:ext cx="277" cy="277"/>
            </a:xfrm>
            <a:prstGeom prst="rect">
              <a:avLst/>
            </a:prstGeom>
          </p:spPr>
        </p:pic>
      </p:grpSp>
      <p:grpSp>
        <p:nvGrpSpPr>
          <p:cNvPr id="36" name="组合 35"/>
          <p:cNvGrpSpPr/>
          <p:nvPr/>
        </p:nvGrpSpPr>
        <p:grpSpPr>
          <a:xfrm>
            <a:off x="1914525" y="2147570"/>
            <a:ext cx="299085" cy="175260"/>
            <a:chOff x="1765" y="7941"/>
            <a:chExt cx="471" cy="276"/>
          </a:xfrm>
        </p:grpSpPr>
        <p:pic>
          <p:nvPicPr>
            <p:cNvPr id="37" name="图片 3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pic>
        <p:nvPicPr>
          <p:cNvPr id="3" name="图片 2" descr="3002 右视"/>
          <p:cNvPicPr>
            <a:picLocks noChangeAspect="1"/>
          </p:cNvPicPr>
          <p:nvPr/>
        </p:nvPicPr>
        <p:blipFill>
          <a:blip r:embed="rId4"/>
          <a:stretch>
            <a:fillRect/>
          </a:stretch>
        </p:blipFill>
        <p:spPr>
          <a:xfrm>
            <a:off x="3716655" y="1765935"/>
            <a:ext cx="3622040" cy="4227195"/>
          </a:xfrm>
          <a:prstGeom prst="rect">
            <a:avLst/>
          </a:prstGeom>
        </p:spPr>
      </p:pic>
      <p:grpSp>
        <p:nvGrpSpPr>
          <p:cNvPr id="8" name="组合 7"/>
          <p:cNvGrpSpPr/>
          <p:nvPr/>
        </p:nvGrpSpPr>
        <p:grpSpPr>
          <a:xfrm>
            <a:off x="213995" y="4634230"/>
            <a:ext cx="3142615" cy="1527175"/>
            <a:chOff x="263" y="8258"/>
            <a:chExt cx="4949" cy="2405"/>
          </a:xfrm>
        </p:grpSpPr>
        <p:sp>
          <p:nvSpPr>
            <p:cNvPr id="10" name="文本框 9"/>
            <p:cNvSpPr txBox="1"/>
            <p:nvPr/>
          </p:nvSpPr>
          <p:spPr>
            <a:xfrm>
              <a:off x="274" y="10167"/>
              <a:ext cx="4932" cy="434"/>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200">
                <a:solidFill>
                  <a:schemeClr val="tx1"/>
                </a:solidFill>
                <a:uFillTx/>
              </a:endParaRPr>
            </a:p>
          </p:txBody>
        </p:sp>
        <p:sp>
          <p:nvSpPr>
            <p:cNvPr id="13" name="文本框 12"/>
            <p:cNvSpPr txBox="1"/>
            <p:nvPr/>
          </p:nvSpPr>
          <p:spPr>
            <a:xfrm>
              <a:off x="269" y="9303"/>
              <a:ext cx="4933" cy="434"/>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200">
                <a:solidFill>
                  <a:schemeClr val="tx1"/>
                </a:solidFill>
                <a:uFillTx/>
              </a:endParaRPr>
            </a:p>
          </p:txBody>
        </p:sp>
        <p:sp>
          <p:nvSpPr>
            <p:cNvPr id="15" name="文本框 14"/>
            <p:cNvSpPr txBox="1"/>
            <p:nvPr/>
          </p:nvSpPr>
          <p:spPr>
            <a:xfrm>
              <a:off x="263" y="8350"/>
              <a:ext cx="4929" cy="434"/>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200">
                <a:solidFill>
                  <a:schemeClr val="tx1"/>
                </a:solidFill>
                <a:uFillTx/>
              </a:endParaRPr>
            </a:p>
          </p:txBody>
        </p:sp>
        <p:grpSp>
          <p:nvGrpSpPr>
            <p:cNvPr id="20" name="组合 19"/>
            <p:cNvGrpSpPr/>
            <p:nvPr/>
          </p:nvGrpSpPr>
          <p:grpSpPr>
            <a:xfrm>
              <a:off x="263" y="8258"/>
              <a:ext cx="4949" cy="2405"/>
              <a:chOff x="263" y="8258"/>
              <a:chExt cx="4949" cy="2405"/>
            </a:xfrm>
          </p:grpSpPr>
          <p:sp>
            <p:nvSpPr>
              <p:cNvPr id="28" name="文本框 27"/>
              <p:cNvSpPr txBox="1"/>
              <p:nvPr/>
            </p:nvSpPr>
            <p:spPr>
              <a:xfrm>
                <a:off x="263" y="8258"/>
                <a:ext cx="4684" cy="2405"/>
              </a:xfrm>
              <a:prstGeom prst="rect">
                <a:avLst/>
              </a:prstGeom>
              <a:noFill/>
            </p:spPr>
            <p:txBody>
              <a:bodyPr wrap="square" rtlCol="0">
                <a:spAutoFit/>
              </a:bodyPr>
              <a:p>
                <a:pPr algn="l" fontAlgn="auto">
                  <a:lnSpc>
                    <a:spcPts val="2300"/>
                  </a:lnSpc>
                </a:pPr>
                <a:r>
                  <a:rPr lang="en-US" sz="10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Model                 </a:t>
                </a:r>
                <a:r>
                  <a:rPr lang="en-US" altLang="zh-CN" sz="1000" dirty="0">
                    <a:effectLst/>
                    <a:latin typeface="Times New Roman" panose="02020603050405020304" pitchFamily="18" charset="0"/>
                    <a:ea typeface="宋体" panose="02010600030101010101" pitchFamily="2" charset="-122"/>
                    <a:cs typeface="Times New Roman" panose="02020603050405020304" pitchFamily="18" charset="0"/>
                  </a:rPr>
                  <a:t>PX03002</a:t>
                </a:r>
                <a:endPar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Dimension         1350(W)</a:t>
                </a: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700(D)</a:t>
                </a: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1000(H)mm</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3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Bottom cabinet</a:t>
                </a: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  1350(W)</a:t>
                </a: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700(D)</a:t>
                </a: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650(H)mm</a:t>
                </a:r>
                <a:endParaRPr lang="en-US" altLang="zh-CN" sz="10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100"/>
                  </a:lnSpc>
                </a:pPr>
                <a:r>
                  <a:rPr lang="en-US" altLang="zh-CN"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Power Supply    </a:t>
                </a:r>
                <a:r>
                  <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AC 220V, 50Hz, 2A</a:t>
                </a:r>
                <a:endParaRPr lang="en-US" altLang="zh-CN" sz="10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300"/>
                  </a:lnSpc>
                </a:pPr>
                <a:r>
                  <a:rPr lang="en-US"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Weight</a:t>
                </a:r>
                <a:r>
                  <a:rPr lang="en-US" altLang="zh-CN"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APPR.70kg</a:t>
                </a:r>
                <a:endParaRPr lang="en-US" altLang="zh-CN"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33" name="直接连接符 32"/>
              <p:cNvCxnSpPr/>
              <p:nvPr/>
            </p:nvCxnSpPr>
            <p:spPr>
              <a:xfrm>
                <a:off x="280" y="10167"/>
                <a:ext cx="4921"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274" y="10601"/>
                <a:ext cx="4938"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1698" y="8320"/>
                <a:ext cx="0" cy="2283"/>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268" y="8775"/>
                <a:ext cx="491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263" y="9727"/>
                <a:ext cx="494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flipV="1">
                <a:off x="265" y="9273"/>
                <a:ext cx="4942" cy="14"/>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265" y="8343"/>
                <a:ext cx="4936" cy="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34385" cy="2207260"/>
          </a:xfrm>
          <a:prstGeom prst="rect">
            <a:avLst/>
          </a:prstGeom>
          <a:noFill/>
        </p:spPr>
        <p:txBody>
          <a:bodyPr wrap="square">
            <a:spAutoFit/>
          </a:bodyPr>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HUMBOLDT Tirell fire source, inner diameter 9.5±0.3mm, in accordance with ASTM D5025 standard, can produce standard requirements of 50W&amp;500W flame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Burner Angle can be 0, 20, 45 degrees convenient adjustment, to meet the requirements of different test methods. Through the sliding device, the positioning device can be quickly delivered to the predetermined fire location</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stainless steel horizontal and vertical sample fixture, durable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21" name="文本框 20"/>
          <p:cNvSpPr txBox="1"/>
          <p:nvPr/>
        </p:nvSpPr>
        <p:spPr>
          <a:xfrm>
            <a:off x="3636645" y="1357630"/>
            <a:ext cx="3668395" cy="2976880"/>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Programmable logic controller (PLC)+ touch screen control, can realize automatic control/detection/calculation/data storage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Test time, fire time can be set by oneself, software automatic timing</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Linear combustion rate (V) PLC calculation, touch screen display and save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Different test methods can be switched on the touch screen, and test standard reference values can be displayed on the touch screen</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It has the function of reminding the arrival of flame impact time and automatically cutting off the air source without experiment for 10 minutes to ensure the safety of use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Optional 50W, 500W flame calibration kit, imported brand thermocouple measurement accuracy ±0.1℃, can automatically generate calibration curve and determine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252730"/>
          </a:xfrm>
          <a:prstGeom prst="rect">
            <a:avLst/>
          </a:prstGeom>
          <a:noFill/>
        </p:spPr>
        <p:txBody>
          <a:bodyPr wrap="square" rtlCol="0">
            <a:spAutoFit/>
          </a:bodyPr>
          <a:p>
            <a:pPr algn="l"/>
            <a:r>
              <a:rPr lang="en-US" altLang="zh-CN" sz="1050"/>
              <a:t>              </a:t>
            </a:r>
            <a:r>
              <a:rPr lang="en-US" altLang="zh-CN" sz="1000">
                <a:latin typeface="Times New Roman" panose="02020603050405020304" pitchFamily="18" charset="0"/>
                <a:cs typeface="Times New Roman" panose="02020603050405020304" pitchFamily="18" charset="0"/>
              </a:rPr>
              <a:t>www.firemana.com</a:t>
            </a:r>
            <a:endParaRPr lang="en-US" altLang="zh-CN" sz="1000" dirty="0">
              <a:latin typeface="Times New Roman" panose="02020603050405020304" pitchFamily="18" charset="0"/>
              <a:cs typeface="Times New Roman" panose="02020603050405020304" pitchFamily="18" charset="0"/>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321945"/>
            <a:chOff x="441" y="10524"/>
            <a:chExt cx="3908" cy="507"/>
          </a:xfrm>
        </p:grpSpPr>
        <p:sp>
          <p:nvSpPr>
            <p:cNvPr id="31" name="文本框 30"/>
            <p:cNvSpPr txBox="1"/>
            <p:nvPr/>
          </p:nvSpPr>
          <p:spPr>
            <a:xfrm>
              <a:off x="441" y="10524"/>
              <a:ext cx="3908" cy="507"/>
            </a:xfrm>
            <a:prstGeom prst="rect">
              <a:avLst/>
            </a:prstGeom>
            <a:noFill/>
          </p:spPr>
          <p:txBody>
            <a:bodyPr wrap="square">
              <a:spAutoFit/>
            </a:bodyPr>
            <a:p>
              <a:pPr algn="l">
                <a:lnSpc>
                  <a:spcPts val="1800"/>
                </a:lnSpc>
              </a:pPr>
              <a:r>
                <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99" y="10652"/>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60" y="10644"/>
              <a:ext cx="277" cy="277"/>
            </a:xfrm>
            <a:prstGeom prst="rect">
              <a:avLst/>
            </a:prstGeom>
          </p:spPr>
        </p:pic>
      </p:grpSp>
      <p:sp>
        <p:nvSpPr>
          <p:cNvPr id="2" name="文本框 1"/>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3697</Words>
  <Application>WPS 演示</Application>
  <PresentationFormat>自定义</PresentationFormat>
  <Paragraphs>72</Paragraphs>
  <Slides>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vt:i4>
      </vt:variant>
    </vt:vector>
  </HeadingPairs>
  <TitlesOfParts>
    <vt:vector size="16" baseType="lpstr">
      <vt:lpstr>Arial</vt:lpstr>
      <vt:lpstr>宋体</vt:lpstr>
      <vt:lpstr>Wingdings</vt:lpstr>
      <vt:lpstr>Calibri</vt:lpstr>
      <vt:lpstr>Times New Roman</vt:lpstr>
      <vt:lpstr>MicrosoftYaHei</vt:lpstr>
      <vt:lpstr>Segoe Print</vt:lpstr>
      <vt:lpstr>Wingdings</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121</cp:revision>
  <dcterms:created xsi:type="dcterms:W3CDTF">2022-04-06T05:39:00Z</dcterms:created>
  <dcterms:modified xsi:type="dcterms:W3CDTF">2022-06-14T02:29:42Z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4D7B9FEF751344889FBB346A4A60EEB4</vt:lpwstr>
  </property>
  <property fmtid="{D5CDD505-2E9C-101B-9397-08002B2CF9AE}" pid="3" name="KSOProductBuildVer">
    <vt:lpwstr>2052-11.1.0.11744</vt:lpwstr>
  </property>
</Properties>
</file>