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文本框 89"/>
          <p:cNvSpPr txBox="1"/>
          <p:nvPr/>
        </p:nvSpPr>
        <p:spPr>
          <a:xfrm>
            <a:off x="452755" y="8011160"/>
            <a:ext cx="313309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8" name="文本框 87"/>
          <p:cNvSpPr txBox="1"/>
          <p:nvPr/>
        </p:nvSpPr>
        <p:spPr>
          <a:xfrm>
            <a:off x="452755" y="7462520"/>
            <a:ext cx="313309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7" name="文本框 86"/>
          <p:cNvSpPr txBox="1"/>
          <p:nvPr/>
        </p:nvSpPr>
        <p:spPr>
          <a:xfrm>
            <a:off x="455930" y="6857365"/>
            <a:ext cx="312991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grpSp>
        <p:nvGrpSpPr>
          <p:cNvPr id="33" name="组合 32"/>
          <p:cNvGrpSpPr/>
          <p:nvPr/>
        </p:nvGrpSpPr>
        <p:grpSpPr>
          <a:xfrm>
            <a:off x="446405" y="6795135"/>
            <a:ext cx="3315970" cy="1565910"/>
            <a:chOff x="366" y="8931"/>
            <a:chExt cx="5222" cy="2466"/>
          </a:xfrm>
        </p:grpSpPr>
        <p:sp>
          <p:nvSpPr>
            <p:cNvPr id="19" name="文本框 18"/>
            <p:cNvSpPr txBox="1"/>
            <p:nvPr/>
          </p:nvSpPr>
          <p:spPr>
            <a:xfrm>
              <a:off x="366" y="8931"/>
              <a:ext cx="5222" cy="2466"/>
            </a:xfrm>
            <a:prstGeom prst="rect">
              <a:avLst/>
            </a:prstGeom>
            <a:noFill/>
          </p:spPr>
          <p:txBody>
            <a:bodyPr wrap="square" rtlCol="0">
              <a:spAutoFit/>
            </a:bodyPr>
            <a:lstStyle/>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Model               </a:t>
              </a:r>
              <a:r>
                <a:rPr sz="1000" dirty="0">
                  <a:latin typeface="Times New Roman" panose="02020603050405020304" pitchFamily="18" charset="0"/>
                  <a:ea typeface="宋体" panose="02010600030101010101" pitchFamily="2" charset="-122"/>
                  <a:cs typeface="Times New Roman" panose="02020603050405020304" pitchFamily="18" charset="0"/>
                </a:rPr>
                <a:t>PX0</a:t>
              </a:r>
              <a:r>
                <a:rPr lang="en-US" sz="1000" dirty="0">
                  <a:latin typeface="Times New Roman" panose="02020603050405020304" pitchFamily="18" charset="0"/>
                  <a:ea typeface="宋体" panose="02010600030101010101" pitchFamily="2" charset="-122"/>
                  <a:cs typeface="Times New Roman" panose="02020603050405020304" pitchFamily="18" charset="0"/>
                </a:rPr>
                <a:t>1</a:t>
              </a:r>
              <a:r>
                <a:rPr sz="1000" dirty="0">
                  <a:latin typeface="Times New Roman" panose="02020603050405020304" pitchFamily="18" charset="0"/>
                  <a:ea typeface="宋体" panose="02010600030101010101" pitchFamily="2" charset="-122"/>
                  <a:cs typeface="Times New Roman" panose="02020603050405020304" pitchFamily="18" charset="0"/>
                </a:rPr>
                <a:t>0</a:t>
              </a:r>
              <a:r>
                <a:rPr lang="en-US" sz="1000" dirty="0">
                  <a:latin typeface="Times New Roman" panose="02020603050405020304" pitchFamily="18" charset="0"/>
                  <a:ea typeface="宋体" panose="02010600030101010101" pitchFamily="2" charset="-122"/>
                  <a:cs typeface="Times New Roman" panose="02020603050405020304" pitchFamily="18" charset="0"/>
                </a:rPr>
                <a:t>1</a:t>
              </a:r>
              <a:r>
                <a:rPr sz="1000" dirty="0">
                  <a:latin typeface="Times New Roman" panose="02020603050405020304" pitchFamily="18" charset="0"/>
                  <a:ea typeface="宋体" panose="02010600030101010101" pitchFamily="2" charset="-122"/>
                  <a:cs typeface="Times New Roman" panose="02020603050405020304" pitchFamily="18" charset="0"/>
                </a:rPr>
                <a:t>3</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Dimension        1500</a:t>
              </a:r>
              <a:r>
                <a:rPr altLang="zh-CN" sz="1000" dirty="0">
                  <a:latin typeface="Times New Roman" panose="02020603050405020304" pitchFamily="18" charset="0"/>
                  <a:ea typeface="宋体" panose="02010600030101010101" pitchFamily="2" charset="-122"/>
                  <a:cs typeface="Times New Roman" panose="02020603050405020304" pitchFamily="18" charset="0"/>
                </a:rPr>
                <a:t>(W)×</a:t>
              </a:r>
              <a:r>
                <a:rPr lang="en-US" sz="1000" dirty="0">
                  <a:latin typeface="Times New Roman" panose="02020603050405020304" pitchFamily="18" charset="0"/>
                  <a:ea typeface="宋体" panose="02010600030101010101" pitchFamily="2" charset="-122"/>
                  <a:cs typeface="Times New Roman" panose="02020603050405020304" pitchFamily="18" charset="0"/>
                </a:rPr>
                <a:t>850</a:t>
              </a:r>
              <a:r>
                <a:rPr altLang="zh-CN" sz="1000" dirty="0">
                  <a:latin typeface="Times New Roman" panose="02020603050405020304" pitchFamily="18" charset="0"/>
                  <a:ea typeface="宋体" panose="02010600030101010101" pitchFamily="2" charset="-122"/>
                  <a:cs typeface="Times New Roman" panose="02020603050405020304" pitchFamily="18" charset="0"/>
                </a:rPr>
                <a:t>(D)×</a:t>
              </a:r>
              <a:r>
                <a:rPr lang="en-US" sz="1000" dirty="0">
                  <a:latin typeface="Times New Roman" panose="02020603050405020304" pitchFamily="18" charset="0"/>
                  <a:ea typeface="宋体" panose="02010600030101010101" pitchFamily="2" charset="-122"/>
                  <a:cs typeface="Times New Roman" panose="02020603050405020304" pitchFamily="18" charset="0"/>
                </a:rPr>
                <a:t>235</a:t>
              </a:r>
              <a:r>
                <a:rPr altLang="zh-CN" sz="1000" dirty="0">
                  <a:latin typeface="Times New Roman" panose="02020603050405020304" pitchFamily="18" charset="0"/>
                  <a:ea typeface="宋体" panose="02010600030101010101" pitchFamily="2" charset="-122"/>
                  <a:cs typeface="Times New Roman" panose="02020603050405020304" pitchFamily="18" charset="0"/>
                </a:rPr>
                <a:t>0(H)mm</a:t>
              </a:r>
              <a:r>
                <a:rPr altLang="zh-CN" sz="1000" dirty="0">
                  <a:latin typeface="Times New Roman" panose="02020603050405020304" pitchFamily="18" charset="0"/>
                  <a:ea typeface="宋体" panose="02010600030101010101" pitchFamily="2" charset="-122"/>
                  <a:cs typeface="Times New Roman" panose="02020603050405020304" pitchFamily="18" charset="0"/>
                </a:rPr>
                <a:t>   </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Power Supply   </a:t>
              </a:r>
              <a:r>
                <a:rPr altLang="zh-CN" sz="1000" dirty="0">
                  <a:latin typeface="Times New Roman" panose="02020603050405020304" pitchFamily="18" charset="0"/>
                  <a:ea typeface="宋体" panose="02010600030101010101" pitchFamily="2" charset="-122"/>
                  <a:cs typeface="Times New Roman" panose="02020603050405020304" pitchFamily="18" charset="0"/>
                </a:rPr>
                <a:t>AC 220V, </a:t>
              </a:r>
              <a:r>
                <a:rPr lang="en-US" sz="1000" dirty="0">
                  <a:latin typeface="Times New Roman" panose="02020603050405020304" pitchFamily="18" charset="0"/>
                  <a:ea typeface="宋体" panose="02010600030101010101" pitchFamily="2" charset="-122"/>
                  <a:cs typeface="Times New Roman" panose="02020603050405020304" pitchFamily="18" charset="0"/>
                </a:rPr>
                <a:t>1</a:t>
              </a:r>
              <a:r>
                <a:rPr altLang="zh-CN" sz="1000" dirty="0">
                  <a:latin typeface="Times New Roman" panose="02020603050405020304" pitchFamily="18" charset="0"/>
                  <a:ea typeface="宋体" panose="02010600030101010101" pitchFamily="2" charset="-122"/>
                  <a:cs typeface="Times New Roman" panose="02020603050405020304" pitchFamily="18" charset="0"/>
                </a:rPr>
                <a:t>5A</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Weight              APPR.</a:t>
              </a:r>
              <a:r>
                <a:rPr altLang="zh-CN" sz="1000" dirty="0">
                  <a:latin typeface="Times New Roman" panose="02020603050405020304" pitchFamily="18" charset="0"/>
                  <a:ea typeface="宋体" panose="02010600030101010101" pitchFamily="2" charset="-122"/>
                  <a:cs typeface="Times New Roman" panose="02020603050405020304" pitchFamily="18" charset="0"/>
                </a:rPr>
                <a:t> </a:t>
              </a:r>
              <a:r>
                <a:rPr lang="en-US" sz="1000" dirty="0">
                  <a:latin typeface="Times New Roman" panose="02020603050405020304" pitchFamily="18" charset="0"/>
                  <a:ea typeface="宋体" panose="02010600030101010101" pitchFamily="2" charset="-122"/>
                  <a:cs typeface="Times New Roman" panose="02020603050405020304" pitchFamily="18" charset="0"/>
                </a:rPr>
                <a:t>18</a:t>
              </a:r>
              <a:r>
                <a:rPr altLang="zh-CN" sz="1000" dirty="0">
                  <a:latin typeface="Times New Roman" panose="02020603050405020304" pitchFamily="18" charset="0"/>
                  <a:ea typeface="宋体" panose="02010600030101010101" pitchFamily="2" charset="-122"/>
                  <a:cs typeface="Times New Roman" panose="02020603050405020304" pitchFamily="18" charset="0"/>
                </a:rPr>
                <a:t>0kg</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Gas Source        None</a:t>
              </a:r>
              <a:endParaRPr lang="zh-CN" altLang="en-US" sz="1000"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79" name="直接连接符 78"/>
            <p:cNvCxnSpPr/>
            <p:nvPr/>
          </p:nvCxnSpPr>
          <p:spPr>
            <a:xfrm flipV="1">
              <a:off x="373" y="10846"/>
              <a:ext cx="4937" cy="2"/>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76" y="11280"/>
              <a:ext cx="4934"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760" y="9035"/>
              <a:ext cx="1" cy="2245"/>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76" y="10416"/>
              <a:ext cx="4934"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376" y="9982"/>
              <a:ext cx="4934" cy="4"/>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81" y="9029"/>
              <a:ext cx="4929" cy="5"/>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5053049" y="408447"/>
            <a:ext cx="2817114" cy="245110"/>
          </a:xfrm>
          <a:prstGeom prst="rect">
            <a:avLst/>
          </a:prstGeom>
          <a:noFill/>
        </p:spPr>
        <p:txBody>
          <a:bodyPr wrap="square" rtlCol="0">
            <a:spAutoFit/>
          </a:bodyPr>
          <a:lstStyle/>
          <a:p>
            <a:r>
              <a:rPr lang="en-US" altLang="zh-CN" sz="1000" dirty="0">
                <a:latin typeface="宋体" panose="02010600030101010101" pitchFamily="2" charset="-122"/>
                <a:ea typeface="宋体" panose="02010600030101010101" pitchFamily="2" charset="-122"/>
              </a:rPr>
              <a:t>        </a:t>
            </a:r>
            <a:r>
              <a:rPr lang="en-US" altLang="zh-CN" sz="1000" b="1" dirty="0">
                <a:latin typeface="宋体" panose="02010600030101010101" pitchFamily="2" charset="-122"/>
                <a:ea typeface="宋体" panose="02010600030101010101" pitchFamily="2" charset="-122"/>
              </a:rPr>
              <a:t>The Expert In Fire Testing</a:t>
            </a:r>
            <a:endParaRPr lang="zh-CN" altLang="en-US" sz="1000" dirty="0">
              <a:latin typeface="宋体" panose="02010600030101010101" pitchFamily="2" charset="-122"/>
              <a:ea typeface="宋体" panose="02010600030101010101" pitchFamily="2" charset="-122"/>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1615" y="808990"/>
            <a:ext cx="2991485" cy="368300"/>
          </a:xfrm>
          <a:prstGeom prst="rect">
            <a:avLst/>
          </a:prstGeom>
          <a:noFill/>
        </p:spPr>
        <p:txBody>
          <a:bodyPr wrap="square" rtlCol="0">
            <a:spAutoFit/>
          </a:bodyPr>
          <a:lstStyle/>
          <a:p>
            <a:r>
              <a:rPr lang="en-US" b="1" dirty="0">
                <a:latin typeface="Times New Roman" panose="02020603050405020304" pitchFamily="18" charset="0"/>
                <a:ea typeface="宋体" panose="02010600030101010101" pitchFamily="2" charset="-122"/>
                <a:cs typeface="Times New Roman" panose="02020603050405020304" pitchFamily="18" charset="0"/>
                <a:sym typeface="+mn-ea"/>
              </a:rPr>
              <a:t>F</a:t>
            </a:r>
            <a:r>
              <a:rPr b="1" dirty="0">
                <a:latin typeface="Times New Roman" panose="02020603050405020304" pitchFamily="18" charset="0"/>
                <a:ea typeface="宋体" panose="02010600030101010101" pitchFamily="2" charset="-122"/>
                <a:cs typeface="Times New Roman" panose="02020603050405020304" pitchFamily="18" charset="0"/>
                <a:sym typeface="+mn-ea"/>
              </a:rPr>
              <a:t>ume </a:t>
            </a:r>
            <a:r>
              <a:rPr lang="en-US" b="1" dirty="0">
                <a:latin typeface="Times New Roman" panose="02020603050405020304" pitchFamily="18" charset="0"/>
                <a:ea typeface="宋体" panose="02010600030101010101" pitchFamily="2" charset="-122"/>
                <a:cs typeface="Times New Roman" panose="02020603050405020304" pitchFamily="18" charset="0"/>
                <a:sym typeface="+mn-ea"/>
              </a:rPr>
              <a:t>H</a:t>
            </a:r>
            <a:r>
              <a:rPr b="1" dirty="0">
                <a:latin typeface="Times New Roman" panose="02020603050405020304" pitchFamily="18" charset="0"/>
                <a:ea typeface="宋体" panose="02010600030101010101" pitchFamily="2" charset="-122"/>
                <a:cs typeface="Times New Roman" panose="02020603050405020304" pitchFamily="18" charset="0"/>
                <a:sym typeface="+mn-ea"/>
              </a:rPr>
              <a:t>ood</a:t>
            </a:r>
            <a:endParaRPr b="1"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6" name="文本框 15"/>
          <p:cNvSpPr txBox="1"/>
          <p:nvPr/>
        </p:nvSpPr>
        <p:spPr>
          <a:xfrm>
            <a:off x="177800" y="1250315"/>
            <a:ext cx="6588760" cy="668020"/>
          </a:xfrm>
          <a:prstGeom prst="rect">
            <a:avLst/>
          </a:prstGeom>
          <a:noFill/>
        </p:spPr>
        <p:txBody>
          <a:bodyPr wrap="square" rtlCol="0">
            <a:spAutoFit/>
          </a:bodyPr>
          <a:lstStyle/>
          <a:p>
            <a:pPr fontAlgn="auto">
              <a:lnSpc>
                <a:spcPts val="15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    </a:t>
            </a:r>
            <a:r>
              <a:rPr sz="1000" dirty="0">
                <a:latin typeface="Times New Roman" panose="02020603050405020304" pitchFamily="18" charset="0"/>
                <a:ea typeface="宋体" panose="02010600030101010101" pitchFamily="2" charset="-122"/>
                <a:cs typeface="Times New Roman" panose="02020603050405020304" pitchFamily="18" charset="0"/>
              </a:rPr>
              <a:t>Fume hood in order to make the laboratory staff do not inhale or swallow into some toxic, pathogenic or unknown toxic chemicals and organisms, to ensure that there should be good ventilation in the laboratory, prevent some steam, gas and particles (smoke, soot, dust and air suspension) absorption of laboratory equipment.</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3877310" y="6916420"/>
            <a:ext cx="3479165" cy="2207260"/>
          </a:xfrm>
          <a:prstGeom prst="rect">
            <a:avLst/>
          </a:prstGeom>
          <a:noFill/>
        </p:spPr>
        <p:txBody>
          <a:bodyPr wrap="square">
            <a:spAutoFit/>
          </a:bodyPr>
          <a:lstStyle/>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Import industrial design concept of appearance design, beautiful and generous, easy to operate</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Stainless steel fume hood, equipped with cabinets, drawers and other functions convenient storage, surface spray treatment, strong adhesion, surface hardness, corrosion resistance</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Sliding door toughened glass cabinet door is easy to operate and labor-saving, large operating space</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rPr>
              <a:t>Operating table for physical and chemical board, high hardness, strong corrosion resistance, easy to clean</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文本框 26"/>
          <p:cNvSpPr txBox="1"/>
          <p:nvPr/>
        </p:nvSpPr>
        <p:spPr>
          <a:xfrm>
            <a:off x="427990" y="6501130"/>
            <a:ext cx="3795395" cy="321945"/>
          </a:xfrm>
          <a:prstGeom prst="rect">
            <a:avLst/>
          </a:prstGeom>
          <a:noFill/>
        </p:spPr>
        <p:txBody>
          <a:bodyPr wrap="square">
            <a:spAutoFit/>
          </a:bodyPr>
          <a:lstStyle/>
          <a:p>
            <a:pPr>
              <a:lnSpc>
                <a:spcPts val="1800"/>
              </a:lnSpc>
            </a:pPr>
            <a:r>
              <a:rPr lang="zh-CN"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Product Parameters</a:t>
            </a:r>
            <a:endParaRPr lang="en-US" altLang="zh-CN" sz="1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cxnSp>
        <p:nvCxnSpPr>
          <p:cNvPr id="30" name="直接连接符 29"/>
          <p:cNvCxnSpPr/>
          <p:nvPr/>
        </p:nvCxnSpPr>
        <p:spPr>
          <a:xfrm flipV="1">
            <a:off x="3937000" y="6844030"/>
            <a:ext cx="3246755" cy="13335"/>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3937000" y="6517005"/>
            <a:ext cx="2481580"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Feature</a:t>
            </a:r>
            <a:endParaRPr lang="en-US" altLang="zh-CN" sz="1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0" name="文本框 39"/>
          <p:cNvSpPr txBox="1"/>
          <p:nvPr/>
        </p:nvSpPr>
        <p:spPr>
          <a:xfrm>
            <a:off x="5999683" y="10293657"/>
            <a:ext cx="1400301" cy="280035"/>
          </a:xfrm>
          <a:prstGeom prst="rect">
            <a:avLst/>
          </a:prstGeom>
          <a:noFill/>
        </p:spPr>
        <p:txBody>
          <a:bodyPr wrap="square" rtlCol="0">
            <a:spAutoFit/>
          </a:bodyPr>
          <a:lstStyle/>
          <a:p>
            <a:r>
              <a:rPr lang="en-US" altLang="zh-CN" sz="1230" b="1" dirty="0">
                <a:solidFill>
                  <a:srgbClr val="C00000"/>
                </a:solidFill>
              </a:rPr>
              <a:t>       400-086-0699</a:t>
            </a:r>
            <a:endParaRPr lang="zh-CN" altLang="en-US" sz="1230" b="1" dirty="0">
              <a:solidFill>
                <a:srgbClr val="C00000"/>
              </a:solidFill>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cxnSp>
        <p:nvCxnSpPr>
          <p:cNvPr id="3" name="直接连接符 2"/>
          <p:cNvCxnSpPr/>
          <p:nvPr/>
        </p:nvCxnSpPr>
        <p:spPr>
          <a:xfrm>
            <a:off x="455930" y="7132955"/>
            <a:ext cx="312991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146685" y="10075545"/>
            <a:ext cx="7253605" cy="497840"/>
            <a:chOff x="231" y="15867"/>
            <a:chExt cx="11423" cy="784"/>
          </a:xfrm>
        </p:grpSpPr>
        <p:sp>
          <p:nvSpPr>
            <p:cNvPr id="23" name="文本框 22"/>
            <p:cNvSpPr txBox="1"/>
            <p:nvPr/>
          </p:nvSpPr>
          <p:spPr>
            <a:xfrm>
              <a:off x="231" y="15867"/>
              <a:ext cx="5197" cy="398"/>
            </a:xfrm>
            <a:prstGeom prst="rect">
              <a:avLst/>
            </a:prstGeom>
            <a:noFill/>
          </p:spPr>
          <p:txBody>
            <a:bodyPr wrap="square" rtlCol="0">
              <a:spAutoFit/>
            </a:bodyPr>
            <a:lstStyle/>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lstStyle/>
            <a:p>
              <a:r>
                <a:rPr lang="en-US" altLang="zh-CN" sz="1230" b="1" dirty="0">
                  <a:solidFill>
                    <a:srgbClr val="C00000"/>
                  </a:solidFill>
                </a:rPr>
                <a:t>     0516-83843888</a:t>
              </a:r>
              <a:endParaRPr lang="zh-CN" altLang="en-US" sz="1230" b="1" dirty="0">
                <a:solidFill>
                  <a:srgbClr val="C00000"/>
                </a:solidFill>
              </a:endParaRPr>
            </a:p>
          </p:txBody>
        </p:sp>
        <p:sp>
          <p:nvSpPr>
            <p:cNvPr id="41" name="文本框 40"/>
            <p:cNvSpPr txBox="1"/>
            <p:nvPr/>
          </p:nvSpPr>
          <p:spPr>
            <a:xfrm>
              <a:off x="8827" y="15867"/>
              <a:ext cx="2827" cy="398"/>
            </a:xfrm>
            <a:prstGeom prst="rect">
              <a:avLst/>
            </a:prstGeom>
            <a:noFill/>
          </p:spPr>
          <p:txBody>
            <a:bodyPr wrap="square" rtlCol="0">
              <a:spAutoFit/>
            </a:bodyPr>
            <a:lstStyle/>
            <a:p>
              <a:r>
                <a:rPr lang="en-US" altLang="zh-CN" sz="1050"/>
                <a:t>              </a:t>
              </a:r>
              <a:r>
                <a:rPr lang="en-US" altLang="zh-CN" sz="1000">
                  <a:latin typeface="+mn-ea"/>
                </a:rPr>
                <a:t>www.firemana.com</a:t>
              </a:r>
              <a:endParaRPr lang="zh-CN" altLang="en-US" sz="1000" dirty="0">
                <a:latin typeface="+mn-ea"/>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2113915" y="6574155"/>
            <a:ext cx="299085" cy="175260"/>
            <a:chOff x="1765" y="7941"/>
            <a:chExt cx="471" cy="276"/>
          </a:xfrm>
        </p:grpSpPr>
        <p:pic>
          <p:nvPicPr>
            <p:cNvPr id="10" name="图片 9"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17" name="图片 1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18" name="组合 17"/>
          <p:cNvGrpSpPr/>
          <p:nvPr/>
        </p:nvGrpSpPr>
        <p:grpSpPr>
          <a:xfrm>
            <a:off x="4832350" y="6595745"/>
            <a:ext cx="299085" cy="175260"/>
            <a:chOff x="1765" y="7941"/>
            <a:chExt cx="471" cy="276"/>
          </a:xfrm>
        </p:grpSpPr>
        <p:pic>
          <p:nvPicPr>
            <p:cNvPr id="28" name="图片 27"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pic>
        <p:nvPicPr>
          <p:cNvPr id="8" name="图片 7" descr="1013 拷贝"/>
          <p:cNvPicPr>
            <a:picLocks noChangeAspect="1"/>
          </p:cNvPicPr>
          <p:nvPr/>
        </p:nvPicPr>
        <p:blipFill>
          <a:blip r:embed="rId4"/>
          <a:stretch>
            <a:fillRect/>
          </a:stretch>
        </p:blipFill>
        <p:spPr>
          <a:xfrm>
            <a:off x="397510" y="2115185"/>
            <a:ext cx="6766560" cy="3806190"/>
          </a:xfrm>
          <a:prstGeom prst="rect">
            <a:avLst/>
          </a:prstGeom>
        </p:spPr>
      </p:pic>
      <p:sp>
        <p:nvSpPr>
          <p:cNvPr id="13" name="文本框 12"/>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34385" cy="1052830"/>
          </a:xfrm>
          <a:prstGeom prst="rect">
            <a:avLst/>
          </a:prstGeom>
          <a:noFill/>
        </p:spPr>
        <p:txBody>
          <a:bodyPr wrap="square">
            <a:spAutoFit/>
          </a:bodyPr>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Fluorescent lamp: the fluorescent lamp is hidden on the panel, does not contact with the airflow in the fume hood, easy to replace. The use of 30W fluorescent lamp 1, and with 5mm toughened glass</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endParaRPr lang="en-US"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1" name="文本框 20"/>
          <p:cNvSpPr txBox="1"/>
          <p:nvPr/>
        </p:nvSpPr>
        <p:spPr>
          <a:xfrm>
            <a:off x="3636645" y="1357630"/>
            <a:ext cx="3668395" cy="1052830"/>
          </a:xfrm>
          <a:prstGeom prst="rect">
            <a:avLst/>
          </a:prstGeom>
          <a:noFill/>
        </p:spPr>
        <p:txBody>
          <a:bodyPr wrap="square">
            <a:spAutoFit/>
          </a:bodyPr>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power interface</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All-steel integrated smoke hood, high resistance, corrosion resistance, stable structure</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smoke exhaust fan</a:t>
            </a:r>
            <a:endParaRPr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air valve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398"/>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321945"/>
            <a:chOff x="441" y="10524"/>
            <a:chExt cx="3908" cy="507"/>
          </a:xfrm>
        </p:grpSpPr>
        <p:sp>
          <p:nvSpPr>
            <p:cNvPr id="31" name="文本框 30"/>
            <p:cNvSpPr txBox="1"/>
            <p:nvPr/>
          </p:nvSpPr>
          <p:spPr>
            <a:xfrm>
              <a:off x="441" y="10524"/>
              <a:ext cx="3908" cy="507"/>
            </a:xfrm>
            <a:prstGeom prst="rect">
              <a:avLst/>
            </a:prstGeom>
            <a:noFill/>
          </p:spPr>
          <p:txBody>
            <a:bodyPr wrap="square">
              <a:spAutoFit/>
            </a:bodyPr>
            <a:p>
              <a:pPr algn="l">
                <a:lnSpc>
                  <a:spcPts val="1800"/>
                </a:lnSpc>
              </a:pPr>
              <a:r>
                <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9" y="10652"/>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0" y="10644"/>
              <a:ext cx="277" cy="277"/>
            </a:xfrm>
            <a:prstGeom prst="rect">
              <a:avLst/>
            </a:prstGeom>
          </p:spPr>
        </p:pic>
      </p:gr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1828</Words>
  <Application>WPS 演示</Application>
  <PresentationFormat>自定义</PresentationFormat>
  <Paragraphs>54</Paragraphs>
  <Slides>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vt:i4>
      </vt:variant>
    </vt:vector>
  </HeadingPairs>
  <TitlesOfParts>
    <vt:vector size="14" baseType="lpstr">
      <vt:lpstr>Arial</vt:lpstr>
      <vt:lpstr>宋体</vt:lpstr>
      <vt:lpstr>Wingdings</vt:lpstr>
      <vt:lpstr>Times New Roman</vt:lpstr>
      <vt:lpstr>Wingdings</vt:lpstr>
      <vt:lpstr>Calibri</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142</cp:revision>
  <dcterms:created xsi:type="dcterms:W3CDTF">2022-04-06T05:39:00Z</dcterms:created>
  <dcterms:modified xsi:type="dcterms:W3CDTF">2022-06-14T00:47:18Z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A3023A16EC2F49038F935DC7BC2AA928</vt:lpwstr>
  </property>
  <property fmtid="{D5CDD505-2E9C-101B-9397-08002B2CF9AE}" pid="3" name="KSOProductBuildVer">
    <vt:lpwstr>2052-11.1.0.11744</vt:lpwstr>
  </property>
</Properties>
</file>