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3"/>
    <p:sldId id="257" r:id="rId4"/>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png"/><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文本框 89"/>
          <p:cNvSpPr txBox="1"/>
          <p:nvPr/>
        </p:nvSpPr>
        <p:spPr>
          <a:xfrm>
            <a:off x="221615" y="6520815"/>
            <a:ext cx="3124200"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8" name="文本框 87"/>
          <p:cNvSpPr txBox="1"/>
          <p:nvPr/>
        </p:nvSpPr>
        <p:spPr>
          <a:xfrm>
            <a:off x="237490" y="5972175"/>
            <a:ext cx="3108960"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7" name="文本框 86"/>
          <p:cNvSpPr txBox="1"/>
          <p:nvPr/>
        </p:nvSpPr>
        <p:spPr>
          <a:xfrm>
            <a:off x="205105" y="5172075"/>
            <a:ext cx="312991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7" name="文本框 6"/>
          <p:cNvSpPr txBox="1"/>
          <p:nvPr/>
        </p:nvSpPr>
        <p:spPr>
          <a:xfrm>
            <a:off x="5053049" y="408447"/>
            <a:ext cx="2817114" cy="245110"/>
          </a:xfrm>
          <a:prstGeom prst="rect">
            <a:avLst/>
          </a:prstGeom>
          <a:noFill/>
        </p:spPr>
        <p:txBody>
          <a:bodyPr wrap="square" rtlCol="0">
            <a:spAutoFit/>
          </a:bodyPr>
          <a:lstStyle/>
          <a:p>
            <a:r>
              <a:rPr lang="en-US" altLang="zh-CN" sz="1000" dirty="0">
                <a:latin typeface="宋体" panose="02010600030101010101" pitchFamily="2" charset="-122"/>
                <a:ea typeface="宋体" panose="02010600030101010101" pitchFamily="2" charset="-122"/>
              </a:rPr>
              <a:t>        </a:t>
            </a:r>
            <a:r>
              <a:rPr lang="en-US" altLang="zh-CN" sz="1000" b="1" dirty="0">
                <a:latin typeface="宋体" panose="02010600030101010101" pitchFamily="2" charset="-122"/>
                <a:ea typeface="宋体" panose="02010600030101010101" pitchFamily="2" charset="-122"/>
              </a:rPr>
              <a:t>The Expert In Fire Testing</a:t>
            </a:r>
            <a:endParaRPr lang="zh-CN" altLang="en-US" sz="1000" dirty="0">
              <a:latin typeface="宋体" panose="02010600030101010101" pitchFamily="2" charset="-122"/>
              <a:ea typeface="宋体" panose="02010600030101010101" pitchFamily="2" charset="-122"/>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221615" y="808990"/>
            <a:ext cx="6966585" cy="368300"/>
          </a:xfrm>
          <a:prstGeom prst="rect">
            <a:avLst/>
          </a:prstGeom>
          <a:noFill/>
        </p:spPr>
        <p:txBody>
          <a:bodyPr wrap="square" rtlCol="0">
            <a:spAutoFit/>
          </a:bodyPr>
          <a:lstStyle/>
          <a:p>
            <a:r>
              <a:rPr lang="en-US" altLang="zh-CN" b="1" dirty="0">
                <a:latin typeface="Times New Roman" panose="02020603050405020304" pitchFamily="18" charset="0"/>
                <a:ea typeface="宋体" panose="02010600030101010101" pitchFamily="2" charset="-122"/>
                <a:cs typeface="Times New Roman" panose="02020603050405020304" pitchFamily="18" charset="0"/>
              </a:rPr>
              <a:t>Single Wire And Cable Vertical Burning Test Apparatus</a:t>
            </a:r>
            <a:endParaRPr lang="en-US" altLang="zh-CN"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177800" y="1250315"/>
            <a:ext cx="3337560" cy="860425"/>
          </a:xfrm>
          <a:prstGeom prst="rect">
            <a:avLst/>
          </a:prstGeom>
          <a:noFill/>
        </p:spPr>
        <p:txBody>
          <a:bodyPr wrap="square" rtlCol="0">
            <a:spAutoFit/>
          </a:bodyPr>
          <a:lstStyle/>
          <a:p>
            <a:pPr fontAlgn="auto">
              <a:lnSpc>
                <a:spcPts val="15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  </a:t>
            </a:r>
            <a:r>
              <a:rPr sz="1000" dirty="0">
                <a:latin typeface="Times New Roman" panose="02020603050405020304" pitchFamily="18" charset="0"/>
                <a:ea typeface="宋体" panose="02010600030101010101" pitchFamily="2" charset="-122"/>
                <a:cs typeface="Times New Roman" panose="02020603050405020304" pitchFamily="18" charset="0"/>
              </a:rPr>
              <a:t>Single wire and cable combustion tester, used for single wire and cable or cable vertical flame spread test, at the same time can test the burning condition of dripping objects under the condition of 1Kw flame</a:t>
            </a: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197485" y="7688580"/>
            <a:ext cx="3345815" cy="2207260"/>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All stainless steel </a:t>
            </a:r>
            <a:r>
              <a:rPr lang="en-US" sz="1000" dirty="0">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latin typeface="Times New Roman" panose="02020603050405020304" pitchFamily="18" charset="0"/>
                <a:ea typeface="宋体" panose="02010600030101010101" pitchFamily="2" charset="-122"/>
                <a:cs typeface="Times New Roman" panose="02020603050405020304" pitchFamily="18" charset="0"/>
              </a:rPr>
              <a:t> body, internal cavity height 1200mm, width 300mm, depth 450mm</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Separate control </a:t>
            </a:r>
            <a:r>
              <a:rPr lang="en-US" sz="1000" dirty="0">
                <a:latin typeface="Times New Roman" panose="02020603050405020304" pitchFamily="18" charset="0"/>
                <a:ea typeface="宋体" panose="02010600030101010101" pitchFamily="2" charset="-122"/>
                <a:cs typeface="Times New Roman" panose="02020603050405020304" pitchFamily="18" charset="0"/>
              </a:rPr>
              <a:t>cabinet</a:t>
            </a:r>
            <a:r>
              <a:rPr altLang="zh-CN" sz="1000" dirty="0">
                <a:latin typeface="Times New Roman" panose="02020603050405020304" pitchFamily="18" charset="0"/>
                <a:ea typeface="宋体" panose="02010600030101010101" pitchFamily="2" charset="-122"/>
                <a:cs typeface="Times New Roman" panose="02020603050405020304" pitchFamily="18" charset="0"/>
              </a:rPr>
              <a:t> and combustion </a:t>
            </a:r>
            <a:r>
              <a:rPr lang="en-US" sz="1000" dirty="0">
                <a:latin typeface="Times New Roman" panose="02020603050405020304" pitchFamily="18" charset="0"/>
                <a:ea typeface="宋体" panose="02010600030101010101" pitchFamily="2" charset="-122"/>
                <a:cs typeface="Times New Roman" panose="02020603050405020304" pitchFamily="18" charset="0"/>
              </a:rPr>
              <a:t>cabinet</a:t>
            </a:r>
            <a:r>
              <a:rPr altLang="zh-CN" sz="1000" dirty="0">
                <a:latin typeface="Times New Roman" panose="02020603050405020304" pitchFamily="18" charset="0"/>
                <a:ea typeface="宋体" panose="02010600030101010101" pitchFamily="2" charset="-122"/>
                <a:cs typeface="Times New Roman" panose="02020603050405020304" pitchFamily="18" charset="0"/>
              </a:rPr>
              <a:t>, reduce the impact of combustion heat on electrical parts, improve the service life of equipment</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The premixed blowtorch made of pure copper meets the standard requirements and can provide 1Kw fire source</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The burners can be adjusted vertically and 45 degrees to meet the requirements of test ignition and fire source correction.</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171450" y="3284220"/>
            <a:ext cx="3380105" cy="1052830"/>
          </a:xfrm>
          <a:prstGeom prst="rect">
            <a:avLst/>
          </a:prstGeom>
          <a:noFill/>
        </p:spPr>
        <p:txBody>
          <a:bodyPr wrap="square">
            <a:spAutoFit/>
          </a:bodyPr>
          <a:lstStyle/>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IEC 60332-1-1, 2, 3: Tests on cables and optical cables under fire conditions</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GB/T 18380.11, 12: Cable and optical cable fire test under flame condition</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GB/T 5169.14:1KW nominal premixed flame</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6" name="文本框 25"/>
          <p:cNvSpPr txBox="1"/>
          <p:nvPr/>
        </p:nvSpPr>
        <p:spPr>
          <a:xfrm>
            <a:off x="207645" y="2900045"/>
            <a:ext cx="339979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Standard</a:t>
            </a: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rPr>
              <a:t> </a:t>
            </a:r>
            <a:endParaRPr lang="zh-CN" altLang="en-US" sz="1400"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21" name="文本框 20"/>
          <p:cNvSpPr txBox="1"/>
          <p:nvPr/>
        </p:nvSpPr>
        <p:spPr>
          <a:xfrm>
            <a:off x="3607435" y="7646035"/>
            <a:ext cx="3668395" cy="2014855"/>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imported precise rotor flowmeter to control gas and air flow</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brand pressure gauge and pressure regulating valve to adjust gas and air pressure, equipped with solenoid valve to control gas on and off, to ensure the safety of equipment.</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Programmable logic controller (PLC)+ touch screen control, can realize automatic control/detection/calculation/data storage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Experimental time, fire time can be set by oneself, software automatic timing</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197485" y="3227070"/>
            <a:ext cx="320230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221615" y="4676140"/>
            <a:ext cx="3795395" cy="321945"/>
          </a:xfrm>
          <a:prstGeom prst="rect">
            <a:avLst/>
          </a:prstGeom>
          <a:noFill/>
        </p:spPr>
        <p:txBody>
          <a:bodyPr wrap="square">
            <a:spAutoFit/>
          </a:bodyPr>
          <a:lstStyle/>
          <a:p>
            <a:pPr>
              <a:lnSpc>
                <a:spcPts val="1800"/>
              </a:lnSpc>
            </a:pPr>
            <a:r>
              <a:rPr lang="zh-CN"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Product </a:t>
            </a: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a:t>
            </a:r>
            <a:r>
              <a:rPr lang="zh-CN"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arameters</a:t>
            </a:r>
            <a:endParaRPr lang="en-US" altLang="zh-CN" sz="1400" dirty="0">
              <a:solidFill>
                <a:srgbClr val="000000"/>
              </a:solidFill>
              <a:latin typeface="宋体" panose="02010600030101010101" pitchFamily="2" charset="-122"/>
              <a:ea typeface="宋体" panose="02010600030101010101" pitchFamily="2" charset="-122"/>
              <a:cs typeface="Times New Roman" panose="02020603050405020304" pitchFamily="18" charset="0"/>
            </a:endParaRPr>
          </a:p>
        </p:txBody>
      </p:sp>
      <p:cxnSp>
        <p:nvCxnSpPr>
          <p:cNvPr id="30" name="直接连接符 29"/>
          <p:cNvCxnSpPr/>
          <p:nvPr/>
        </p:nvCxnSpPr>
        <p:spPr>
          <a:xfrm>
            <a:off x="197485" y="7557135"/>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219710" y="7230110"/>
            <a:ext cx="248158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Features</a:t>
            </a:r>
            <a:endParaRPr lang="en-US" altLang="zh-CN"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40" name="文本框 39"/>
          <p:cNvSpPr txBox="1"/>
          <p:nvPr/>
        </p:nvSpPr>
        <p:spPr>
          <a:xfrm>
            <a:off x="5999683" y="10293657"/>
            <a:ext cx="1400301" cy="280035"/>
          </a:xfrm>
          <a:prstGeom prst="rect">
            <a:avLst/>
          </a:prstGeom>
          <a:noFill/>
        </p:spPr>
        <p:txBody>
          <a:bodyPr wrap="square" rtlCol="0">
            <a:spAutoFit/>
          </a:bodyPr>
          <a:lstStyle/>
          <a:p>
            <a:r>
              <a:rPr lang="en-US" altLang="zh-CN" sz="1230" b="1" dirty="0">
                <a:solidFill>
                  <a:srgbClr val="C00000"/>
                </a:solidFill>
              </a:rPr>
              <a:t>       400-086-0699</a:t>
            </a:r>
            <a:endParaRPr lang="zh-CN" altLang="en-US" sz="1230" b="1" dirty="0">
              <a:solidFill>
                <a:srgbClr val="C00000"/>
              </a:solidFill>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32" name="组合 31"/>
          <p:cNvGrpSpPr/>
          <p:nvPr/>
        </p:nvGrpSpPr>
        <p:grpSpPr>
          <a:xfrm>
            <a:off x="146685" y="10075545"/>
            <a:ext cx="7253605" cy="497840"/>
            <a:chOff x="231" y="15867"/>
            <a:chExt cx="11423" cy="784"/>
          </a:xfrm>
        </p:grpSpPr>
        <p:sp>
          <p:nvSpPr>
            <p:cNvPr id="23" name="文本框 22"/>
            <p:cNvSpPr txBox="1"/>
            <p:nvPr/>
          </p:nvSpPr>
          <p:spPr>
            <a:xfrm>
              <a:off x="231" y="15867"/>
              <a:ext cx="5197" cy="398"/>
            </a:xfrm>
            <a:prstGeom prst="rect">
              <a:avLst/>
            </a:prstGeom>
            <a:noFill/>
          </p:spPr>
          <p:txBody>
            <a:bodyPr wrap="square" rtlCol="0">
              <a:spAutoFit/>
            </a:bodyPr>
            <a:lstStyle/>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lstStyle/>
            <a:p>
              <a:r>
                <a:rPr lang="en-US" altLang="zh-CN" sz="1230" b="1" dirty="0">
                  <a:solidFill>
                    <a:srgbClr val="C00000"/>
                  </a:solidFill>
                </a:rPr>
                <a:t>     0516-83843888</a:t>
              </a:r>
              <a:endParaRPr lang="zh-CN" altLang="en-US" sz="1230" b="1" dirty="0">
                <a:solidFill>
                  <a:srgbClr val="C00000"/>
                </a:solidFill>
              </a:endParaRPr>
            </a:p>
          </p:txBody>
        </p:sp>
        <p:sp>
          <p:nvSpPr>
            <p:cNvPr id="41" name="文本框 40"/>
            <p:cNvSpPr txBox="1"/>
            <p:nvPr/>
          </p:nvSpPr>
          <p:spPr>
            <a:xfrm>
              <a:off x="8827" y="15867"/>
              <a:ext cx="2827" cy="398"/>
            </a:xfrm>
            <a:prstGeom prst="rect">
              <a:avLst/>
            </a:prstGeom>
            <a:noFill/>
          </p:spPr>
          <p:txBody>
            <a:bodyPr wrap="square" rtlCol="0">
              <a:spAutoFit/>
            </a:bodyPr>
            <a:lstStyle/>
            <a:p>
              <a:r>
                <a:rPr lang="en-US" altLang="zh-CN" sz="1050"/>
                <a:t>              </a:t>
              </a:r>
              <a:r>
                <a:rPr lang="en-US" altLang="zh-CN" sz="1000">
                  <a:latin typeface="+mn-ea"/>
                </a:rPr>
                <a:t>www.firemana.com</a:t>
              </a:r>
              <a:endParaRPr lang="zh-CN" altLang="en-US" sz="1000" dirty="0">
                <a:latin typeface="+mn-ea"/>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1874520" y="2973070"/>
            <a:ext cx="299085" cy="175260"/>
            <a:chOff x="1765" y="7941"/>
            <a:chExt cx="471" cy="276"/>
          </a:xfrm>
        </p:grpSpPr>
        <p:pic>
          <p:nvPicPr>
            <p:cNvPr id="37" name="图片 3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grpSp>
        <p:nvGrpSpPr>
          <p:cNvPr id="2" name="组合 1"/>
          <p:cNvGrpSpPr/>
          <p:nvPr/>
        </p:nvGrpSpPr>
        <p:grpSpPr>
          <a:xfrm>
            <a:off x="1874520" y="4747260"/>
            <a:ext cx="299085" cy="175260"/>
            <a:chOff x="1765" y="7941"/>
            <a:chExt cx="471" cy="276"/>
          </a:xfrm>
        </p:grpSpPr>
        <p:pic>
          <p:nvPicPr>
            <p:cNvPr id="10" name="图片 9"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17" name="图片 1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grpSp>
        <p:nvGrpSpPr>
          <p:cNvPr id="18" name="组合 17"/>
          <p:cNvGrpSpPr/>
          <p:nvPr/>
        </p:nvGrpSpPr>
        <p:grpSpPr>
          <a:xfrm>
            <a:off x="1115060" y="7308850"/>
            <a:ext cx="299085" cy="175260"/>
            <a:chOff x="1765" y="7941"/>
            <a:chExt cx="471" cy="276"/>
          </a:xfrm>
        </p:grpSpPr>
        <p:pic>
          <p:nvPicPr>
            <p:cNvPr id="28" name="图片 27"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cxnSp>
        <p:nvCxnSpPr>
          <p:cNvPr id="49" name="直接连接符 48"/>
          <p:cNvCxnSpPr/>
          <p:nvPr/>
        </p:nvCxnSpPr>
        <p:spPr>
          <a:xfrm>
            <a:off x="237490" y="6247765"/>
            <a:ext cx="310197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851535" y="5154295"/>
            <a:ext cx="0" cy="1640840"/>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207010" y="5434330"/>
            <a:ext cx="312356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205105" y="5160010"/>
            <a:ext cx="3134360" cy="4445"/>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56" name="文本框 55"/>
          <p:cNvSpPr txBox="1"/>
          <p:nvPr/>
        </p:nvSpPr>
        <p:spPr>
          <a:xfrm>
            <a:off x="197485" y="5051425"/>
            <a:ext cx="3564255" cy="1822450"/>
          </a:xfrm>
          <a:prstGeom prst="rect">
            <a:avLst/>
          </a:prstGeom>
          <a:noFill/>
        </p:spPr>
        <p:txBody>
          <a:bodyPr wrap="square" rtlCol="0">
            <a:spAutoFit/>
          </a:bodyPr>
          <a:p>
            <a:pPr algn="l" fontAlgn="auto">
              <a:lnSpc>
                <a:spcPts val="2300"/>
              </a:lnSpc>
            </a:pPr>
            <a:r>
              <a:rPr lang="en-US" altLang="zh-CN" sz="10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Model        </a:t>
            </a:r>
            <a:r>
              <a:rPr lang="en-US" altLang="zh-CN" sz="1000" dirty="0">
                <a:effectLst/>
                <a:latin typeface="Times New Roman" panose="02020603050405020304" pitchFamily="18" charset="0"/>
                <a:ea typeface="宋体" panose="02010600030101010101" pitchFamily="2" charset="-122"/>
                <a:cs typeface="Times New Roman" panose="02020603050405020304" pitchFamily="18" charset="0"/>
              </a:rPr>
              <a:t>PX02002</a:t>
            </a:r>
            <a:endParaRPr lang="en-US"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                   Equipment</a:t>
            </a:r>
            <a:r>
              <a:rPr altLang="zh-CN" sz="1000" dirty="0">
                <a:latin typeface="Times New Roman" panose="02020603050405020304" pitchFamily="18" charset="0"/>
                <a:ea typeface="宋体" panose="02010600030101010101" pitchFamily="2" charset="-122"/>
                <a:cs typeface="Times New Roman" panose="02020603050405020304" pitchFamily="18" charset="0"/>
              </a:rPr>
              <a:t> 300(W)×450(D)×1200(H)mm</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                   </a:t>
            </a:r>
            <a:r>
              <a:rPr lang="en-US" sz="1000" dirty="0">
                <a:latin typeface="Times New Roman" panose="02020603050405020304" pitchFamily="18" charset="0"/>
                <a:ea typeface="宋体" panose="02010600030101010101" pitchFamily="2" charset="-122"/>
                <a:cs typeface="Times New Roman" panose="02020603050405020304" pitchFamily="18" charset="0"/>
              </a:rPr>
              <a:t>Control Cabinet</a:t>
            </a:r>
            <a:r>
              <a:rPr altLang="zh-CN" sz="1000" dirty="0">
                <a:latin typeface="Times New Roman" panose="02020603050405020304" pitchFamily="18" charset="0"/>
                <a:ea typeface="宋体" panose="02010600030101010101" pitchFamily="2" charset="-122"/>
                <a:cs typeface="Times New Roman" panose="02020603050405020304" pitchFamily="18" charset="0"/>
              </a:rPr>
              <a:t> 500(W)×400(D)×250(H)mm</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Power Sup. </a:t>
            </a:r>
            <a:r>
              <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AC 220V,2 A</a:t>
            </a:r>
            <a:endPar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300"/>
              </a:lnSpc>
            </a:pPr>
            <a:r>
              <a:rPr lang="en-US"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Weight</a:t>
            </a:r>
            <a:r>
              <a:rPr lang="en-US" altLang="zh-CN"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        </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APPR.</a:t>
            </a: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8</a:t>
            </a: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0kg</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Gas Source  P</a:t>
            </a:r>
            <a:r>
              <a:rPr sz="1000" dirty="0">
                <a:latin typeface="Times New Roman" panose="02020603050405020304" pitchFamily="18" charset="0"/>
                <a:ea typeface="宋体" panose="02010600030101010101" pitchFamily="2" charset="-122"/>
                <a:cs typeface="Times New Roman" panose="02020603050405020304" pitchFamily="18" charset="0"/>
                <a:sym typeface="+mn-ea"/>
              </a:rPr>
              <a:t>ropane purity above 95%</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,Dry compressed air</a:t>
            </a:r>
            <a:endParaRPr lang="en-US"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57" name="直接连接符 56"/>
          <p:cNvCxnSpPr/>
          <p:nvPr/>
        </p:nvCxnSpPr>
        <p:spPr>
          <a:xfrm>
            <a:off x="222885" y="6520815"/>
            <a:ext cx="312356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a:off x="222885" y="6795135"/>
            <a:ext cx="312356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237490" y="5979795"/>
            <a:ext cx="310197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sp>
        <p:nvSpPr>
          <p:cNvPr id="62" name="文本框 61"/>
          <p:cNvSpPr txBox="1"/>
          <p:nvPr/>
        </p:nvSpPr>
        <p:spPr>
          <a:xfrm>
            <a:off x="146685" y="5584825"/>
            <a:ext cx="741045" cy="245110"/>
          </a:xfrm>
          <a:prstGeom prst="rect">
            <a:avLst/>
          </a:prstGeom>
          <a:noFill/>
        </p:spPr>
        <p:txBody>
          <a:bodyPr wrap="none" rtlCol="0">
            <a:spAutoFit/>
          </a:bodyPr>
          <a:p>
            <a:r>
              <a:rPr lang="en-US" altLang="zh-CN" sz="1000">
                <a:latin typeface="Times New Roman" panose="02020603050405020304" pitchFamily="18" charset="0"/>
                <a:ea typeface="宋体" panose="02010600030101010101" pitchFamily="2" charset="-122"/>
                <a:cs typeface="Times New Roman" panose="02020603050405020304" pitchFamily="18" charset="0"/>
              </a:rPr>
              <a:t>Dimension</a:t>
            </a:r>
            <a:endParaRPr lang="en-US" altLang="zh-CN" sz="1000">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63" name="直接连接符 62"/>
          <p:cNvCxnSpPr/>
          <p:nvPr/>
        </p:nvCxnSpPr>
        <p:spPr>
          <a:xfrm>
            <a:off x="842645" y="5721985"/>
            <a:ext cx="2487930"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pic>
        <p:nvPicPr>
          <p:cNvPr id="3" name="图片 2" descr="2002 右侧"/>
          <p:cNvPicPr>
            <a:picLocks noChangeAspect="1"/>
          </p:cNvPicPr>
          <p:nvPr/>
        </p:nvPicPr>
        <p:blipFill>
          <a:blip r:embed="rId4"/>
          <a:stretch>
            <a:fillRect/>
          </a:stretch>
        </p:blipFill>
        <p:spPr>
          <a:xfrm>
            <a:off x="3515360" y="1988185"/>
            <a:ext cx="3661410" cy="4322445"/>
          </a:xfrm>
          <a:prstGeom prst="rect">
            <a:avLst/>
          </a:prstGeom>
        </p:spPr>
      </p:pic>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34385" cy="1245235"/>
          </a:xfrm>
          <a:prstGeom prst="rect">
            <a:avLst/>
          </a:prstGeom>
          <a:noFill/>
        </p:spPr>
        <p:txBody>
          <a:bodyPr wrap="square">
            <a:spAutoFit/>
          </a:bodyPr>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Through the sliding rail module, the positioning mechanism to achieve fast and accurate fire position.</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High pressure pulse automatic ignition, ignition stability and reliability, high security</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clamp with vortex spring structure can easily clamp samples of different wire diameters</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21" name="文本框 20"/>
          <p:cNvSpPr txBox="1"/>
          <p:nvPr/>
        </p:nvSpPr>
        <p:spPr>
          <a:xfrm>
            <a:off x="3636645" y="1357630"/>
            <a:ext cx="3668395" cy="1245235"/>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Specific flame impact time to remind function and 10 minutes no experiment automatically cut off the air source function, to ensure the use of safety.</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Optional 1Kw flame calibration package, imported brand thermocouple measurement accuracy ±0.1℃, can automatically generate calibration curve and determine.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321945"/>
            <a:chOff x="441" y="10524"/>
            <a:chExt cx="3908" cy="507"/>
          </a:xfrm>
        </p:grpSpPr>
        <p:sp>
          <p:nvSpPr>
            <p:cNvPr id="31" name="文本框 30"/>
            <p:cNvSpPr txBox="1"/>
            <p:nvPr/>
          </p:nvSpPr>
          <p:spPr>
            <a:xfrm>
              <a:off x="441" y="10524"/>
              <a:ext cx="3908" cy="507"/>
            </a:xfrm>
            <a:prstGeom prst="rect">
              <a:avLst/>
            </a:prstGeom>
            <a:noFill/>
          </p:spPr>
          <p:txBody>
            <a:bodyPr wrap="square">
              <a:spAutoFit/>
            </a:bodyPr>
            <a:p>
              <a:pPr algn="l">
                <a:lnSpc>
                  <a:spcPts val="1800"/>
                </a:lnSpc>
              </a:pPr>
              <a:r>
                <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99" y="10652"/>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60" y="10644"/>
              <a:ext cx="277" cy="277"/>
            </a:xfrm>
            <a:prstGeom prst="rect">
              <a:avLst/>
            </a:prstGeom>
          </p:spPr>
        </p:pic>
      </p:gr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2718</Words>
  <Application>WPS 演示</Application>
  <PresentationFormat>自定义</PresentationFormat>
  <Paragraphs>68</Paragraphs>
  <Slides>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vt:i4>
      </vt:variant>
    </vt:vector>
  </HeadingPairs>
  <TitlesOfParts>
    <vt:vector size="14" baseType="lpstr">
      <vt:lpstr>Arial</vt:lpstr>
      <vt:lpstr>宋体</vt:lpstr>
      <vt:lpstr>Wingdings</vt:lpstr>
      <vt:lpstr>Times New Roman</vt:lpstr>
      <vt:lpstr>Wingdings</vt:lpstr>
      <vt:lpstr>Calibri</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128</cp:revision>
  <dcterms:created xsi:type="dcterms:W3CDTF">2022-04-06T05:39:00Z</dcterms:created>
  <dcterms:modified xsi:type="dcterms:W3CDTF">2022-06-14T00:59:51Z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A3023A16EC2F49038F935DC7BC2AA928</vt:lpwstr>
  </property>
  <property fmtid="{D5CDD505-2E9C-101B-9397-08002B2CF9AE}" pid="3" name="KSOProductBuildVer">
    <vt:lpwstr>2052-11.1.0.11744</vt:lpwstr>
  </property>
</Properties>
</file>