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handoutMasterIdLst>
    <p:handoutMasterId r:id="rId6"/>
  </p:handoutMasterIdLst>
  <p:sldIdLst>
    <p:sldId id="257" r:id="rId3"/>
    <p:sldId id="258" r:id="rId4"/>
  </p:sldIdLst>
  <p:sldSz cx="7559675" cy="10691495"/>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138430" y="887730"/>
            <a:ext cx="6158230" cy="368300"/>
          </a:xfrm>
          <a:prstGeom prst="rect">
            <a:avLst/>
          </a:prstGeom>
          <a:noFill/>
        </p:spPr>
        <p:txBody>
          <a:bodyPr wrap="square" rtlCol="0">
            <a:spAutoFit/>
          </a:bodyPr>
          <a:p>
            <a:pPr algn="l"/>
            <a:r>
              <a:rPr lang="en-US" altLang="zh-CN" sz="1800" b="1" dirty="0">
                <a:latin typeface="Times New Roman" panose="02020603050405020304" pitchFamily="18" charset="0"/>
                <a:ea typeface="宋体" panose="02010600030101010101" pitchFamily="2" charset="-122"/>
                <a:cs typeface="Times New Roman" panose="02020603050405020304" pitchFamily="18" charset="0"/>
              </a:rPr>
              <a:t>Foam Horizontal Vertical Burning Test Apparatus</a:t>
            </a:r>
            <a:endParaRPr lang="en-US" altLang="zh-CN" sz="180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84150" y="1281430"/>
            <a:ext cx="6879590" cy="860425"/>
          </a:xfrm>
          <a:prstGeom prst="rect">
            <a:avLst/>
          </a:prstGeom>
          <a:noFill/>
        </p:spPr>
        <p:txBody>
          <a:bodyPr wrap="square" rtlCol="0">
            <a:spAutoFit/>
          </a:bodyPr>
          <a:p>
            <a:pPr algn="l" fontAlgn="auto">
              <a:lnSpc>
                <a:spcPts val="1500"/>
              </a:lnSpc>
            </a:pPr>
            <a:r>
              <a:rPr lang="en-US" sz="1000" dirty="0">
                <a:effectLst/>
                <a:latin typeface="宋体" panose="02010600030101010101" pitchFamily="2" charset="-122"/>
                <a:ea typeface="宋体" panose="02010600030101010101" pitchFamily="2" charset="-122"/>
                <a:cs typeface="MicrosoftYaHei"/>
              </a:rPr>
              <a:t>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 </a:t>
            </a:r>
            <a:r>
              <a:rPr sz="1000" dirty="0">
                <a:effectLst/>
                <a:latin typeface="Times New Roman" panose="02020603050405020304" pitchFamily="18" charset="0"/>
                <a:ea typeface="宋体" panose="02010600030101010101" pitchFamily="2" charset="-122"/>
                <a:cs typeface="Times New Roman" panose="02020603050405020304" pitchFamily="18" charset="0"/>
              </a:rPr>
              <a:t>The horizontal and vertical combustion test chamber for foam products is designed to test the flammability of foam materials for equipment and appliances. A wide range of end-use test indicators such as flammability, combustion rate, flame spread, combustion strength and flame retardant properties of the product can be detected. High degree of automation, accurate test data.</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184150" y="6581140"/>
            <a:ext cx="3334385" cy="2976880"/>
          </a:xfrm>
          <a:prstGeom prst="rect">
            <a:avLst/>
          </a:prstGeom>
          <a:noFill/>
        </p:spPr>
        <p:txBody>
          <a:bodyPr wrap="square">
            <a:spAutoFit/>
          </a:bodyPr>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Steel structure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 test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 volume more than 0.75 cubic meters, to provide adequate clean air for the test.</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Large observation window, the inner wall of the </a:t>
            </a:r>
            <a:r>
              <a:rPr lang="en-US" sz="1000" dirty="0">
                <a:effectLst/>
                <a:latin typeface="Times New Roman" panose="02020603050405020304" pitchFamily="18" charset="0"/>
                <a:ea typeface="宋体" panose="02010600030101010101" pitchFamily="2" charset="-122"/>
                <a:cs typeface="Times New Roman" panose="02020603050405020304" pitchFamily="18" charset="0"/>
              </a:rPr>
              <a:t>chamber</a:t>
            </a: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 is coated with black, and the illumination is within 20Lux, which is convenient to observe the combustion condition of the sample.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Smoke exhaust device is installed on the top, which can automatically open to discharge test exhaust gas after the end of the test.</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altLang="zh-CN" sz="1000" dirty="0">
                <a:effectLst/>
                <a:latin typeface="Times New Roman" panose="02020603050405020304" pitchFamily="18" charset="0"/>
                <a:ea typeface="宋体" panose="02010600030101010101" pitchFamily="2" charset="-122"/>
                <a:cs typeface="Times New Roman" panose="02020603050405020304" pitchFamily="18" charset="0"/>
              </a:rPr>
              <a:t>Introduction of industrial design concept of structure, appearance and interface design, integrated panel structure, easy to operate, friendly interface, ergonomic and operating habits, beautiful appearance</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38430" y="2355215"/>
            <a:ext cx="3369310" cy="1245235"/>
          </a:xfrm>
          <a:prstGeom prst="rect">
            <a:avLst/>
          </a:prstGeom>
          <a:noFill/>
        </p:spPr>
        <p:txBody>
          <a:bodyPr wrap="square">
            <a:spAutoFit/>
          </a:bodyPr>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ISO 9772: Determination of horizontal combustion properties of styrofoam plastics</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GB/T 8332: Test method for flammability of foam plastics -- Horizontal combustion method</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1500"/>
              </a:lnSpc>
            </a:pPr>
            <a:r>
              <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rPr>
              <a:t>GB/T 8333: Rigid foam plastics -- Test method for fire performance -- Vertical combustion method</a:t>
            </a:r>
            <a:endParaRPr lang="zh-CN"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24155" y="1972310"/>
            <a:ext cx="339979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rPr>
              <a:t>Product Standard </a:t>
            </a:r>
            <a:endParaRPr lang="zh-CN" altLang="en-US" sz="14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 name="文本框 20"/>
          <p:cNvSpPr txBox="1"/>
          <p:nvPr/>
        </p:nvSpPr>
        <p:spPr>
          <a:xfrm>
            <a:off x="3594100" y="6538595"/>
            <a:ext cx="3668395" cy="278447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The level test fixture is stainless steel metal mesh plate, equipped with standard requirements of metal screen for foam level test. Vertical test fixture is stainless steel chimney with fixed pin support, equipped with ruler to measure flame height, heat resistant tempered glass installed in front for easy inspection</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Horizontal test and vertical test fixture can achieve horizontal and vertical smooth movement and precise positioning through the slide rail structure. Different test, fixture can be freely switched without re - installation.</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rPr>
              <a:t>Equipped with imported precise rotor flowmeter to control gas flow, equipped with imported differential pressure measurement burner back pressure.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25" name="直接连接符 24"/>
          <p:cNvCxnSpPr/>
          <p:nvPr/>
        </p:nvCxnSpPr>
        <p:spPr>
          <a:xfrm flipV="1">
            <a:off x="158115" y="2296795"/>
            <a:ext cx="3183255" cy="63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13995" y="3710940"/>
            <a:ext cx="3795395" cy="321945"/>
          </a:xfrm>
          <a:prstGeom prst="rect">
            <a:avLst/>
          </a:prstGeom>
          <a:noFill/>
        </p:spPr>
        <p:txBody>
          <a:bodyPr wrap="square">
            <a:spAutoFit/>
          </a:bodyPr>
          <a:p>
            <a:pPr algn="l">
              <a:lnSpc>
                <a:spcPts val="1800"/>
              </a:lnSpc>
            </a:pP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a:t>
            </a: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a:t>
            </a:r>
            <a:r>
              <a:rPr lang="zh-CN"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arameters</a:t>
            </a:r>
            <a:endParaRPr lang="en-US" altLang="zh-CN" sz="14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p:txBody>
      </p:sp>
      <p:cxnSp>
        <p:nvCxnSpPr>
          <p:cNvPr id="30" name="直接连接符 29"/>
          <p:cNvCxnSpPr/>
          <p:nvPr/>
        </p:nvCxnSpPr>
        <p:spPr>
          <a:xfrm>
            <a:off x="158115" y="6487160"/>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24155" y="6075680"/>
            <a:ext cx="2481580" cy="321945"/>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5" name="组合 44"/>
          <p:cNvGrpSpPr/>
          <p:nvPr/>
        </p:nvGrpSpPr>
        <p:grpSpPr>
          <a:xfrm>
            <a:off x="174625" y="3985260"/>
            <a:ext cx="3333750" cy="1835150"/>
            <a:chOff x="263" y="8258"/>
            <a:chExt cx="5250" cy="2890"/>
          </a:xfrm>
        </p:grpSpPr>
        <p:sp>
          <p:nvSpPr>
            <p:cNvPr id="90" name="文本框 89"/>
            <p:cNvSpPr txBox="1"/>
            <p:nvPr/>
          </p:nvSpPr>
          <p:spPr>
            <a:xfrm>
              <a:off x="267" y="10167"/>
              <a:ext cx="4940" cy="434"/>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88" name="文本框 87"/>
            <p:cNvSpPr txBox="1"/>
            <p:nvPr/>
          </p:nvSpPr>
          <p:spPr>
            <a:xfrm>
              <a:off x="273" y="9303"/>
              <a:ext cx="4929" cy="434"/>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sp>
          <p:nvSpPr>
            <p:cNvPr id="87" name="文本框 86"/>
            <p:cNvSpPr txBox="1"/>
            <p:nvPr/>
          </p:nvSpPr>
          <p:spPr>
            <a:xfrm>
              <a:off x="263" y="8350"/>
              <a:ext cx="4929" cy="434"/>
            </a:xfrm>
            <a:prstGeom prst="rect">
              <a:avLst/>
            </a:prstGeom>
            <a:gradFill>
              <a:gsLst>
                <a:gs pos="2000">
                  <a:srgbClr val="F9F8F6"/>
                </a:gs>
                <a:gs pos="100000">
                  <a:srgbClr val="CCCBC9"/>
                </a:gs>
              </a:gsLst>
              <a:lin ang="13500000" scaled="0"/>
            </a:gradFill>
          </p:spPr>
          <p:txBody>
            <a:bodyPr wrap="square" rtlCol="0">
              <a:spAutoFit/>
            </a:bodyPr>
            <a:p>
              <a:pPr algn="l"/>
              <a:endParaRPr lang="zh-CN" altLang="en-US" sz="1200">
                <a:solidFill>
                  <a:schemeClr val="tx1"/>
                </a:solidFill>
                <a:uFillTx/>
              </a:endParaRPr>
            </a:p>
          </p:txBody>
        </p:sp>
        <p:grpSp>
          <p:nvGrpSpPr>
            <p:cNvPr id="44" name="组合 43"/>
            <p:cNvGrpSpPr/>
            <p:nvPr/>
          </p:nvGrpSpPr>
          <p:grpSpPr>
            <a:xfrm>
              <a:off x="263" y="8258"/>
              <a:ext cx="5250" cy="2890"/>
              <a:chOff x="263" y="8258"/>
              <a:chExt cx="5250" cy="2890"/>
            </a:xfrm>
          </p:grpSpPr>
          <p:sp>
            <p:nvSpPr>
              <p:cNvPr id="19" name="文本框 18"/>
              <p:cNvSpPr txBox="1"/>
              <p:nvPr/>
            </p:nvSpPr>
            <p:spPr>
              <a:xfrm>
                <a:off x="273" y="8258"/>
                <a:ext cx="5240" cy="2890"/>
              </a:xfrm>
              <a:prstGeom prst="rect">
                <a:avLst/>
              </a:prstGeom>
              <a:noFill/>
            </p:spPr>
            <p:txBody>
              <a:bodyPr wrap="square" rtlCol="0">
                <a:spAutoFit/>
              </a:bodyPr>
              <a:p>
                <a:pPr algn="l" fontAlgn="auto">
                  <a:lnSpc>
                    <a:spcPts val="2300"/>
                  </a:lnSpc>
                </a:pPr>
                <a:r>
                  <a:rPr lang="en-US" altLang="zh-CN"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sym typeface="+mn-ea"/>
                  </a:rPr>
                  <a:t>Model              </a:t>
                </a:r>
                <a:r>
                  <a:rPr lang="en-US" altLang="zh-CN" sz="10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1000" dirty="0">
                    <a:effectLst/>
                    <a:latin typeface="Times New Roman" panose="02020603050405020304" pitchFamily="18" charset="0"/>
                    <a:ea typeface="宋体" panose="02010600030101010101" pitchFamily="2" charset="-122"/>
                    <a:cs typeface="Times New Roman" panose="02020603050405020304" pitchFamily="18" charset="0"/>
                  </a:rPr>
                  <a:t>PX01010</a:t>
                </a:r>
                <a:endParaRPr lang="en-US" altLang="zh-CN" sz="10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Dimension</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a:t>
                </a:r>
                <a:r>
                  <a:rPr altLang="zh-CN" sz="1000" dirty="0">
                    <a:latin typeface="Times New Roman" panose="02020603050405020304" pitchFamily="18" charset="0"/>
                    <a:ea typeface="宋体" panose="02010600030101010101" pitchFamily="2" charset="-122"/>
                    <a:cs typeface="Times New Roman" panose="02020603050405020304" pitchFamily="18" charset="0"/>
                  </a:rPr>
                  <a:t>1350(W)×700(D)×1000(H)mm</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Bottom cabinet</a:t>
                </a:r>
                <a:r>
                  <a:rPr lang="en-US" altLang="zh-CN" sz="1000" dirty="0">
                    <a:latin typeface="Times New Roman" panose="02020603050405020304" pitchFamily="18" charset="0"/>
                    <a:ea typeface="宋体" panose="02010600030101010101" pitchFamily="2" charset="-122"/>
                    <a:cs typeface="Times New Roman" panose="02020603050405020304" pitchFamily="18" charset="0"/>
                  </a:rPr>
                  <a:t>  </a:t>
                </a:r>
                <a:r>
                  <a:rPr altLang="zh-CN" sz="1000" dirty="0">
                    <a:latin typeface="Times New Roman" panose="02020603050405020304" pitchFamily="18" charset="0"/>
                    <a:ea typeface="宋体" panose="02010600030101010101" pitchFamily="2" charset="-122"/>
                    <a:cs typeface="Times New Roman" panose="02020603050405020304" pitchFamily="18" charset="0"/>
                  </a:rPr>
                  <a:t>1350(W)×700(D)×650(H)mm</a:t>
                </a:r>
                <a:r>
                  <a:rPr lang="en-US" sz="1000" dirty="0">
                    <a:latin typeface="Times New Roman" panose="02020603050405020304" pitchFamily="18" charset="0"/>
                    <a:ea typeface="宋体" panose="02010600030101010101" pitchFamily="2" charset="-122"/>
                    <a:cs typeface="Times New Roman" panose="02020603050405020304" pitchFamily="18" charset="0"/>
                  </a:rPr>
                  <a:t>(</a:t>
                </a:r>
                <a:r>
                  <a:rPr lang="zh-CN" sz="1000" dirty="0">
                    <a:latin typeface="Times New Roman" panose="02020603050405020304" pitchFamily="18" charset="0"/>
                    <a:ea typeface="宋体" panose="02010600030101010101" pitchFamily="2" charset="-122"/>
                    <a:cs typeface="Times New Roman" panose="02020603050405020304" pitchFamily="18" charset="0"/>
                  </a:rPr>
                  <a:t>optional</a:t>
                </a:r>
                <a:r>
                  <a:rPr lang="en-US" sz="1000" dirty="0">
                    <a:latin typeface="Times New Roman" panose="02020603050405020304" pitchFamily="18" charset="0"/>
                    <a:ea typeface="宋体" panose="02010600030101010101" pitchFamily="2" charset="-122"/>
                    <a:cs typeface="Times New Roman" panose="02020603050405020304" pitchFamily="18" charset="0"/>
                  </a:rPr>
                  <a:t>)</a:t>
                </a:r>
                <a:endParaRPr altLang="zh-CN" sz="10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300"/>
                  </a:lnSpc>
                </a:pP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Supply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AC 220V, 50/60Hz, 2A</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a:t>
                </a:r>
                <a:r>
                  <a:rPr lang="en-US" altLang="zh-CN" sz="10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APPR.</a:t>
                </a:r>
                <a:r>
                  <a:rPr lang="zh-CN"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7</a:t>
                </a:r>
                <a:r>
                  <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0kg</a:t>
                </a:r>
                <a:endParaRPr lang="en-US"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Gas Source  </a:t>
                </a:r>
                <a:r>
                  <a:rPr lang="en-US" sz="1000" dirty="0">
                    <a:latin typeface="Times New Roman" panose="02020603050405020304" pitchFamily="18" charset="0"/>
                    <a:ea typeface="宋体" panose="02010600030101010101" pitchFamily="2" charset="-122"/>
                    <a:cs typeface="Times New Roman" panose="02020603050405020304" pitchFamily="18" charset="0"/>
                    <a:sym typeface="+mn-ea"/>
                  </a:rPr>
                  <a:t>      M</a:t>
                </a:r>
                <a:r>
                  <a:rPr sz="1000" dirty="0">
                    <a:latin typeface="Times New Roman" panose="02020603050405020304" pitchFamily="18" charset="0"/>
                    <a:ea typeface="宋体" panose="02010600030101010101" pitchFamily="2" charset="-122"/>
                    <a:cs typeface="Times New Roman" panose="02020603050405020304" pitchFamily="18" charset="0"/>
                    <a:sym typeface="+mn-ea"/>
                  </a:rPr>
                  <a:t>ethane purity above 95%</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79" name="直接连接符 78"/>
              <p:cNvCxnSpPr/>
              <p:nvPr/>
            </p:nvCxnSpPr>
            <p:spPr>
              <a:xfrm>
                <a:off x="277" y="10187"/>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flipV="1">
                <a:off x="273" y="10575"/>
                <a:ext cx="4934" cy="17"/>
              </a:xfrm>
              <a:prstGeom prst="line">
                <a:avLst/>
              </a:prstGeom>
              <a:ln w="2540">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flipH="1">
                <a:off x="1706" y="8348"/>
                <a:ext cx="8" cy="2773"/>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268" y="8775"/>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263" y="9721"/>
                <a:ext cx="4944" cy="15"/>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265" y="9287"/>
                <a:ext cx="4919"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265" y="8343"/>
                <a:ext cx="4936" cy="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1899920" y="3789045"/>
            <a:ext cx="299085" cy="175260"/>
            <a:chOff x="1765" y="7941"/>
            <a:chExt cx="471" cy="276"/>
          </a:xfrm>
        </p:grpSpPr>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8" name="图片 1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19200" y="6165215"/>
            <a:ext cx="175895" cy="175895"/>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96010" y="6167755"/>
            <a:ext cx="175895" cy="175895"/>
          </a:xfrm>
          <a:prstGeom prst="rect">
            <a:avLst/>
          </a:prstGeom>
        </p:spPr>
      </p:pic>
      <p:grpSp>
        <p:nvGrpSpPr>
          <p:cNvPr id="36" name="组合 35"/>
          <p:cNvGrpSpPr/>
          <p:nvPr/>
        </p:nvGrpSpPr>
        <p:grpSpPr>
          <a:xfrm>
            <a:off x="1910080" y="2045335"/>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cxnSp>
        <p:nvCxnSpPr>
          <p:cNvPr id="2" name="直接连接符 1"/>
          <p:cNvCxnSpPr/>
          <p:nvPr/>
        </p:nvCxnSpPr>
        <p:spPr>
          <a:xfrm>
            <a:off x="190500" y="5774055"/>
            <a:ext cx="312356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pic>
        <p:nvPicPr>
          <p:cNvPr id="8" name="图片 7" descr="1010 右侧(1)"/>
          <p:cNvPicPr>
            <a:picLocks noChangeAspect="1"/>
          </p:cNvPicPr>
          <p:nvPr/>
        </p:nvPicPr>
        <p:blipFill>
          <a:blip r:embed="rId4"/>
          <a:stretch>
            <a:fillRect/>
          </a:stretch>
        </p:blipFill>
        <p:spPr>
          <a:xfrm>
            <a:off x="3886200" y="2000250"/>
            <a:ext cx="3562350" cy="4004945"/>
          </a:xfrm>
          <a:prstGeom prst="rect">
            <a:avLst/>
          </a:prstGeom>
        </p:spPr>
      </p:pic>
      <p:sp>
        <p:nvSpPr>
          <p:cNvPr id="3" name="文本框 2"/>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2014855"/>
          </a:xfrm>
          <a:prstGeom prst="rect">
            <a:avLst/>
          </a:prstGeom>
          <a:noFill/>
        </p:spPr>
        <p:txBody>
          <a:bodyPr wrap="square">
            <a:spAutoFit/>
          </a:bodyPr>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American HUMBOLDT Tirell fire source, tube diameter 9.5±0.3mm, in line with ASTM D5025 standard, and equipped with standard requirements of fishtail lamp for horizontal test</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The burner Angle can be adjusted 15 degrees and 90 degrees to meet the requirements of different test methods. Through the motor transmission device, the burner can be quickly sent to the predetermined test fire position</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altLang="zh-CN" sz="1000" dirty="0">
                <a:latin typeface="Times New Roman" panose="02020603050405020304" pitchFamily="18" charset="0"/>
                <a:ea typeface="宋体" panose="02010600030101010101" pitchFamily="2" charset="-122"/>
                <a:cs typeface="Times New Roman" panose="02020603050405020304" pitchFamily="18" charset="0"/>
                <a:sym typeface="+mn-ea"/>
              </a:rPr>
              <a:t>High pressure pulse automatic ignition, ignition stability and reliability, high security</a:t>
            </a:r>
            <a:endParaRPr altLang="zh-CN"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2399665"/>
          </a:xfrm>
          <a:prstGeom prst="rect">
            <a:avLst/>
          </a:prstGeom>
          <a:noFill/>
        </p:spPr>
        <p:txBody>
          <a:bodyPr wrap="square">
            <a:spAutoFit/>
          </a:bodyPr>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Equipped with brand pressure gauge and pressure regulating valve to adjust gas pressure, equipped with solenoid valve to control gas on and off, to ensure the safety of equipment.</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Programmable logic controller (PLC)+ touch screen control, can realize automatic control/detection/calculation/data storage</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Test time, fire time can be set by oneself, software automatic timing</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Linear combustion rate (V) calculated by PLC, data displayed and saved by touch screen</a:t>
            </a: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r>
              <a:rPr sz="1000" dirty="0">
                <a:effectLst/>
                <a:latin typeface="Times New Roman" panose="02020603050405020304" pitchFamily="18" charset="0"/>
                <a:ea typeface="宋体" panose="02010600030101010101" pitchFamily="2" charset="-122"/>
                <a:cs typeface="Times New Roman" panose="02020603050405020304" pitchFamily="18" charset="0"/>
                <a:sym typeface="+mn-ea"/>
              </a:rPr>
              <a:t>Different test methods can be switched on the touch screen, and test standard reference values can be displayed on the touch screen</a:t>
            </a:r>
            <a:endParaRPr altLang="zh-CN" sz="1000" dirty="0">
              <a:effectLst/>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3851</Words>
  <Application>WPS 演示</Application>
  <PresentationFormat>自定义</PresentationFormat>
  <Paragraphs>69</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Calibri</vt:lpstr>
      <vt:lpstr>Times New Roman</vt:lpstr>
      <vt:lpstr>MicrosoftYaHei</vt:lpstr>
      <vt:lpstr>Segoe Print</vt:lpstr>
      <vt:lpstr>Wingdings</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134</cp:revision>
  <dcterms:created xsi:type="dcterms:W3CDTF">2022-04-06T05:39:00Z</dcterms:created>
  <dcterms:modified xsi:type="dcterms:W3CDTF">2022-06-14T00:51:21Z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4D7B9FEF751344889FBB346A4A60EEB4</vt:lpwstr>
  </property>
  <property fmtid="{D5CDD505-2E9C-101B-9397-08002B2CF9AE}" pid="3" name="KSOProductBuildVer">
    <vt:lpwstr>2052-11.1.0.11744</vt:lpwstr>
  </property>
</Properties>
</file>