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media/image1.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handoutMasterIdLst>
    <p:handoutMasterId r:id="rId6"/>
  </p:handoutMasterIdLst>
  <p:sldIdLst>
    <p:sldId id="257" r:id="rId3"/>
    <p:sldId id="258" r:id="rId4"/>
  </p:sldIdLst>
  <p:sldSz cx="7559675" cy="10691495"/>
  <p:notesSz cx="6858000" cy="9144000"/>
  <p:custDataLst>
    <p:tags r:id="rId1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C6"/>
    <a:srgbClr val="003778"/>
    <a:srgbClr val="00375A"/>
    <a:srgbClr val="003764"/>
    <a:srgbClr val="003768"/>
    <a:srgbClr val="FF3737"/>
    <a:srgbClr val="FE525E"/>
    <a:srgbClr val="FF7A83"/>
    <a:srgbClr val="DBF2FA"/>
    <a:srgbClr val="C901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824" autoAdjust="0"/>
    <p:restoredTop sz="94479" autoAdjust="0"/>
  </p:normalViewPr>
  <p:slideViewPr>
    <p:cSldViewPr snapToGrid="0" snapToObjects="1">
      <p:cViewPr varScale="1">
        <p:scale>
          <a:sx n="46" d="100"/>
          <a:sy n="46" d="100"/>
        </p:scale>
        <p:origin x="344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gs" Target="tags/tag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7950" y="1143000"/>
            <a:ext cx="21821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7024" y="1750118"/>
            <a:ext cx="6426276" cy="3723022"/>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p:nvPr>
        </p:nvSpPr>
        <p:spPr>
          <a:xfrm>
            <a:off x="945041" y="5616713"/>
            <a:ext cx="5670244" cy="2581855"/>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89760" indent="0" algn="ctr">
              <a:buNone/>
              <a:defRPr sz="1325"/>
            </a:lvl6pPr>
            <a:lvl7pPr marL="2268220" indent="0" algn="ctr">
              <a:buNone/>
              <a:defRPr sz="1325"/>
            </a:lvl7pPr>
            <a:lvl8pPr marL="2646045" indent="0" algn="ctr">
              <a:buNone/>
              <a:defRPr sz="1325"/>
            </a:lvl8pPr>
            <a:lvl9pPr marL="3023870" indent="0" algn="ctr">
              <a:buNone/>
              <a:defRPr sz="132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0358" y="569345"/>
            <a:ext cx="1630195" cy="906248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519773" y="569345"/>
            <a:ext cx="4796081" cy="906248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835" y="2666024"/>
            <a:ext cx="6520780" cy="4448316"/>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p:nvPr>
        </p:nvSpPr>
        <p:spPr>
          <a:xfrm>
            <a:off x="515835" y="7156423"/>
            <a:ext cx="6520780" cy="2339264"/>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519773"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827415"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57" y="569348"/>
            <a:ext cx="6520780" cy="206697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520757" y="2621464"/>
            <a:ext cx="3198371"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520757" y="3906202"/>
            <a:ext cx="3198371"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827415" y="2621464"/>
            <a:ext cx="3214123"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827415" y="3906202"/>
            <a:ext cx="3214123"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p:nvPr>
        </p:nvSpPr>
        <p:spPr>
          <a:xfrm>
            <a:off x="3214123" y="1539708"/>
            <a:ext cx="3827415" cy="759951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4123" y="1539708"/>
            <a:ext cx="3827415" cy="7599519"/>
          </a:xfrm>
        </p:spPr>
        <p:txBody>
          <a:bodyPr anchor="t"/>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89760" indent="0">
              <a:buNone/>
              <a:defRPr sz="1655"/>
            </a:lvl6pPr>
            <a:lvl7pPr marL="2268220"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73" y="569348"/>
            <a:ext cx="6520780" cy="206697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73" y="2846725"/>
            <a:ext cx="6520780" cy="6785109"/>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519773" y="9911556"/>
            <a:ext cx="1701073" cy="569345"/>
          </a:xfrm>
          <a:prstGeom prst="rect">
            <a:avLst/>
          </a:prstGeom>
        </p:spPr>
        <p:txBody>
          <a:bodyPr vert="horz" lIns="91440" tIns="45720" rIns="91440" bIns="45720" rtlCol="0" anchor="ctr"/>
          <a:lstStyle>
            <a:lvl1pPr algn="l">
              <a:defRPr sz="990">
                <a:solidFill>
                  <a:schemeClr val="tx1">
                    <a:tint val="75000"/>
                  </a:schemeClr>
                </a:solidFill>
              </a:defRPr>
            </a:lvl1p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3"/>
          </p:nvPr>
        </p:nvSpPr>
        <p:spPr>
          <a:xfrm>
            <a:off x="2504358" y="9911556"/>
            <a:ext cx="2551610" cy="569345"/>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5339480" y="9911556"/>
            <a:ext cx="1701073" cy="569345"/>
          </a:xfrm>
          <a:prstGeom prst="rect">
            <a:avLst/>
          </a:prstGeom>
        </p:spPr>
        <p:txBody>
          <a:bodyPr vert="horz" lIns="91440" tIns="45720" rIns="91440" bIns="45720" rtlCol="0" anchor="ctr"/>
          <a:lstStyle>
            <a:lvl1pPr algn="r">
              <a:defRPr sz="990">
                <a:solidFill>
                  <a:schemeClr val="tx1">
                    <a:tint val="75000"/>
                  </a:schemeClr>
                </a:solidFill>
              </a:defRPr>
            </a:lvl1pPr>
          </a:lstStyle>
          <a:p>
            <a:fld id="{C728DA52-3649-BA4E-B021-D75B40B8A59E}"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6285" rtl="0" eaLnBrk="1" latinLnBrk="0" hangingPunct="1">
        <a:lnSpc>
          <a:spcPct val="90000"/>
        </a:lnSpc>
        <a:spcBef>
          <a:spcPct val="0"/>
        </a:spcBef>
        <a:buNone/>
        <a:defRPr sz="3640" kern="1200">
          <a:solidFill>
            <a:schemeClr val="tx1"/>
          </a:solidFill>
          <a:latin typeface="+mj-lt"/>
          <a:ea typeface="+mj-ea"/>
          <a:cs typeface="+mj-cs"/>
        </a:defRPr>
      </a:lvl1pPr>
    </p:titleStyle>
    <p:bodyStyle>
      <a:lvl1pPr marL="189230" indent="-189230" algn="l" defTabSz="756285" rtl="0" eaLnBrk="1" latinLnBrk="0" hangingPunct="1">
        <a:lnSpc>
          <a:spcPct val="90000"/>
        </a:lnSpc>
        <a:spcBef>
          <a:spcPct val="166000"/>
        </a:spcBef>
        <a:buFont typeface="Arial" panose="020B0604020202020204" pitchFamily="34" charset="0"/>
        <a:buChar char="•"/>
        <a:defRPr sz="2315" kern="1200">
          <a:solidFill>
            <a:schemeClr val="tx1"/>
          </a:solidFill>
          <a:latin typeface="+mn-lt"/>
          <a:ea typeface="+mn-ea"/>
          <a:cs typeface="+mn-cs"/>
        </a:defRPr>
      </a:lvl1pPr>
      <a:lvl2pPr marL="567055" indent="-189230" algn="l" defTabSz="756285" rtl="0" eaLnBrk="1" latinLnBrk="0" hangingPunct="1">
        <a:lnSpc>
          <a:spcPct val="90000"/>
        </a:lnSpc>
        <a:spcBef>
          <a:spcPct val="83000"/>
        </a:spcBef>
        <a:buFont typeface="Arial" panose="020B0604020202020204" pitchFamily="34" charset="0"/>
        <a:buChar char="•"/>
        <a:defRPr sz="1985" kern="1200">
          <a:solidFill>
            <a:schemeClr val="tx1"/>
          </a:solidFill>
          <a:latin typeface="+mn-lt"/>
          <a:ea typeface="+mn-ea"/>
          <a:cs typeface="+mn-cs"/>
        </a:defRPr>
      </a:lvl2pPr>
      <a:lvl3pPr marL="944880" indent="-189230" algn="l" defTabSz="756285" rtl="0" eaLnBrk="1" latinLnBrk="0" hangingPunct="1">
        <a:lnSpc>
          <a:spcPct val="90000"/>
        </a:lnSpc>
        <a:spcBef>
          <a:spcPct val="83000"/>
        </a:spcBef>
        <a:buFont typeface="Arial" panose="020B0604020202020204" pitchFamily="34" charset="0"/>
        <a:buChar char="•"/>
        <a:defRPr sz="1655" kern="1200">
          <a:solidFill>
            <a:schemeClr val="tx1"/>
          </a:solidFill>
          <a:latin typeface="+mn-lt"/>
          <a:ea typeface="+mn-ea"/>
          <a:cs typeface="+mn-cs"/>
        </a:defRPr>
      </a:lvl3pPr>
      <a:lvl4pPr marL="132270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4pPr>
      <a:lvl5pPr marL="170116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5pPr>
      <a:lvl6pPr marL="207899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6pPr>
      <a:lvl7pPr marL="245681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7pPr>
      <a:lvl8pPr marL="283527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8pPr>
      <a:lvl9pPr marL="321310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6285" rtl="0" eaLnBrk="1" latinLnBrk="0" hangingPunct="1">
        <a:defRPr sz="1490" kern="1200">
          <a:solidFill>
            <a:schemeClr val="tx1"/>
          </a:solidFill>
          <a:latin typeface="+mn-lt"/>
          <a:ea typeface="+mn-ea"/>
          <a:cs typeface="+mn-cs"/>
        </a:defRPr>
      </a:lvl1pPr>
      <a:lvl2pPr marL="377825" algn="l" defTabSz="756285" rtl="0" eaLnBrk="1" latinLnBrk="0" hangingPunct="1">
        <a:defRPr sz="1490" kern="1200">
          <a:solidFill>
            <a:schemeClr val="tx1"/>
          </a:solidFill>
          <a:latin typeface="+mn-lt"/>
          <a:ea typeface="+mn-ea"/>
          <a:cs typeface="+mn-cs"/>
        </a:defRPr>
      </a:lvl2pPr>
      <a:lvl3pPr marL="756285" algn="l" defTabSz="756285" rtl="0" eaLnBrk="1" latinLnBrk="0" hangingPunct="1">
        <a:defRPr sz="1490" kern="1200">
          <a:solidFill>
            <a:schemeClr val="tx1"/>
          </a:solidFill>
          <a:latin typeface="+mn-lt"/>
          <a:ea typeface="+mn-ea"/>
          <a:cs typeface="+mn-cs"/>
        </a:defRPr>
      </a:lvl3pPr>
      <a:lvl4pPr marL="1134110" algn="l" defTabSz="756285" rtl="0" eaLnBrk="1" latinLnBrk="0" hangingPunct="1">
        <a:defRPr sz="1490" kern="1200">
          <a:solidFill>
            <a:schemeClr val="tx1"/>
          </a:solidFill>
          <a:latin typeface="+mn-lt"/>
          <a:ea typeface="+mn-ea"/>
          <a:cs typeface="+mn-cs"/>
        </a:defRPr>
      </a:lvl4pPr>
      <a:lvl5pPr marL="1511935" algn="l" defTabSz="756285" rtl="0" eaLnBrk="1" latinLnBrk="0" hangingPunct="1">
        <a:defRPr sz="1490" kern="1200">
          <a:solidFill>
            <a:schemeClr val="tx1"/>
          </a:solidFill>
          <a:latin typeface="+mn-lt"/>
          <a:ea typeface="+mn-ea"/>
          <a:cs typeface="+mn-cs"/>
        </a:defRPr>
      </a:lvl5pPr>
      <a:lvl6pPr marL="1889760" algn="l" defTabSz="756285" rtl="0" eaLnBrk="1" latinLnBrk="0" hangingPunct="1">
        <a:defRPr sz="1490" kern="1200">
          <a:solidFill>
            <a:schemeClr val="tx1"/>
          </a:solidFill>
          <a:latin typeface="+mn-lt"/>
          <a:ea typeface="+mn-ea"/>
          <a:cs typeface="+mn-cs"/>
        </a:defRPr>
      </a:lvl6pPr>
      <a:lvl7pPr marL="2268220" algn="l" defTabSz="756285" rtl="0" eaLnBrk="1" latinLnBrk="0" hangingPunct="1">
        <a:defRPr sz="1490" kern="1200">
          <a:solidFill>
            <a:schemeClr val="tx1"/>
          </a:solidFill>
          <a:latin typeface="+mn-lt"/>
          <a:ea typeface="+mn-ea"/>
          <a:cs typeface="+mn-cs"/>
        </a:defRPr>
      </a:lvl7pPr>
      <a:lvl8pPr marL="2646045" algn="l" defTabSz="756285" rtl="0" eaLnBrk="1" latinLnBrk="0" hangingPunct="1">
        <a:defRPr sz="1490" kern="1200">
          <a:solidFill>
            <a:schemeClr val="tx1"/>
          </a:solidFill>
          <a:latin typeface="+mn-lt"/>
          <a:ea typeface="+mn-ea"/>
          <a:cs typeface="+mn-cs"/>
        </a:defRPr>
      </a:lvl8pPr>
      <a:lvl9pPr marL="3023870" algn="l" defTabSz="756285"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3.png"/><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138430" y="887730"/>
            <a:ext cx="6158230" cy="368300"/>
          </a:xfrm>
          <a:prstGeom prst="rect">
            <a:avLst/>
          </a:prstGeom>
          <a:noFill/>
        </p:spPr>
        <p:txBody>
          <a:bodyPr wrap="square" rtlCol="0">
            <a:spAutoFit/>
          </a:bodyPr>
          <a:p>
            <a:pPr algn="l"/>
            <a:r>
              <a:rPr lang="en-US" altLang="zh-CN" sz="1800" b="1" dirty="0">
                <a:latin typeface="Times New Roman" panose="02020603050405020304" pitchFamily="18" charset="0"/>
                <a:ea typeface="宋体" panose="02010600030101010101" pitchFamily="2" charset="-122"/>
                <a:cs typeface="Times New Roman" panose="02020603050405020304" pitchFamily="18" charset="0"/>
              </a:rPr>
              <a:t>Foam Horizontal Vertical Burning Test Apparatus</a:t>
            </a:r>
            <a:endParaRPr lang="en-US" altLang="zh-CN" sz="180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184150" y="1281430"/>
            <a:ext cx="6879590" cy="860425"/>
          </a:xfrm>
          <a:prstGeom prst="rect">
            <a:avLst/>
          </a:prstGeom>
          <a:noFill/>
        </p:spPr>
        <p:txBody>
          <a:bodyPr wrap="square" rtlCol="0">
            <a:spAutoFit/>
          </a:bodyPr>
          <a:p>
            <a:pPr algn="l" fontAlgn="auto">
              <a:lnSpc>
                <a:spcPts val="1500"/>
              </a:lnSpc>
            </a:pPr>
            <a:r>
              <a:rPr lang="en-US" sz="1000" dirty="0">
                <a:effectLst/>
                <a:latin typeface="宋体" panose="02010600030101010101" pitchFamily="2" charset="-122"/>
                <a:ea typeface="宋体" panose="02010600030101010101" pitchFamily="2" charset="-122"/>
                <a:cs typeface="MicrosoftYaHei"/>
              </a:rPr>
              <a:t>   </a:t>
            </a:r>
            <a:r>
              <a:rPr lang="en-US" sz="1000" dirty="0">
                <a:effectLst/>
                <a:latin typeface="Times New Roman" panose="02020603050405020304" pitchFamily="18" charset="0"/>
                <a:ea typeface="宋体" panose="02010600030101010101" pitchFamily="2" charset="-122"/>
                <a:cs typeface="Times New Roman" panose="02020603050405020304" pitchFamily="18" charset="0"/>
              </a:rPr>
              <a:t> </a:t>
            </a:r>
            <a:r>
              <a:rPr sz="1000" dirty="0">
                <a:effectLst/>
                <a:latin typeface="Times New Roman" panose="02020603050405020304" pitchFamily="18" charset="0"/>
                <a:ea typeface="宋体" panose="02010600030101010101" pitchFamily="2" charset="-122"/>
                <a:cs typeface="Times New Roman" panose="02020603050405020304" pitchFamily="18" charset="0"/>
              </a:rPr>
              <a:t>The horizontal and vertical combustion test chamber for foam products is designed to test the flammability of foam materials for equipment and appliances. A wide range of end-use test indicators such as flammability, combustion rate, flame spread, combustion strength and flame retardant properties of the product can be detected. High degree of automation, accurate test data.</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1500"/>
              </a:lnSpc>
            </a:pP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文本框 21"/>
          <p:cNvSpPr txBox="1"/>
          <p:nvPr/>
        </p:nvSpPr>
        <p:spPr>
          <a:xfrm flipH="1">
            <a:off x="184150" y="6581140"/>
            <a:ext cx="3334385" cy="2976880"/>
          </a:xfrm>
          <a:prstGeom prst="rect">
            <a:avLst/>
          </a:prstGeom>
          <a:noFill/>
        </p:spPr>
        <p:txBody>
          <a:bodyPr wrap="square">
            <a:spAutoFit/>
          </a:bodyPr>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rPr>
              <a:t>Steel structure </a:t>
            </a:r>
            <a:r>
              <a:rPr lang="en-US" sz="1000" dirty="0">
                <a:effectLst/>
                <a:latin typeface="Times New Roman" panose="02020603050405020304" pitchFamily="18" charset="0"/>
                <a:ea typeface="宋体" panose="02010600030101010101" pitchFamily="2" charset="-122"/>
                <a:cs typeface="Times New Roman" panose="02020603050405020304" pitchFamily="18" charset="0"/>
              </a:rPr>
              <a:t>chamber</a:t>
            </a:r>
            <a:r>
              <a:rPr altLang="zh-CN" sz="1000" dirty="0">
                <a:effectLst/>
                <a:latin typeface="Times New Roman" panose="02020603050405020304" pitchFamily="18" charset="0"/>
                <a:ea typeface="宋体" panose="02010600030101010101" pitchFamily="2" charset="-122"/>
                <a:cs typeface="Times New Roman" panose="02020603050405020304" pitchFamily="18" charset="0"/>
              </a:rPr>
              <a:t>, test </a:t>
            </a:r>
            <a:r>
              <a:rPr lang="en-US" sz="1000" dirty="0">
                <a:effectLst/>
                <a:latin typeface="Times New Roman" panose="02020603050405020304" pitchFamily="18" charset="0"/>
                <a:ea typeface="宋体" panose="02010600030101010101" pitchFamily="2" charset="-122"/>
                <a:cs typeface="Times New Roman" panose="02020603050405020304" pitchFamily="18" charset="0"/>
              </a:rPr>
              <a:t>chamber</a:t>
            </a:r>
            <a:r>
              <a:rPr altLang="zh-CN" sz="1000" dirty="0">
                <a:effectLst/>
                <a:latin typeface="Times New Roman" panose="02020603050405020304" pitchFamily="18" charset="0"/>
                <a:ea typeface="宋体" panose="02010600030101010101" pitchFamily="2" charset="-122"/>
                <a:cs typeface="Times New Roman" panose="02020603050405020304" pitchFamily="18" charset="0"/>
              </a:rPr>
              <a:t> volume more than 0.75 cubic meters, to provide adequate clean air for the test.</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rPr>
              <a:t>Large observation window, the inner wall of the </a:t>
            </a:r>
            <a:r>
              <a:rPr lang="en-US" sz="1000" dirty="0">
                <a:effectLst/>
                <a:latin typeface="Times New Roman" panose="02020603050405020304" pitchFamily="18" charset="0"/>
                <a:ea typeface="宋体" panose="02010600030101010101" pitchFamily="2" charset="-122"/>
                <a:cs typeface="Times New Roman" panose="02020603050405020304" pitchFamily="18" charset="0"/>
              </a:rPr>
              <a:t>chamber</a:t>
            </a:r>
            <a:r>
              <a:rPr altLang="zh-CN" sz="1000" dirty="0">
                <a:effectLst/>
                <a:latin typeface="Times New Roman" panose="02020603050405020304" pitchFamily="18" charset="0"/>
                <a:ea typeface="宋体" panose="02010600030101010101" pitchFamily="2" charset="-122"/>
                <a:cs typeface="Times New Roman" panose="02020603050405020304" pitchFamily="18" charset="0"/>
              </a:rPr>
              <a:t> is coated with black, and the illumination is within 20Lux, which is convenient to observe the combustion condition of the sample.</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rPr>
              <a:t>Smoke exhaust device is installed on the top, which can automatically open to discharge test exhaust gas after the end of the test.</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rPr>
              <a:t>Introduction of industrial design concept of structure, appearance and interface design, integrated panel structure, easy to operate, friendly interface, ergonomic and operating habits, beautiful appearance</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24" name="文本框 23"/>
          <p:cNvSpPr txBox="1"/>
          <p:nvPr/>
        </p:nvSpPr>
        <p:spPr>
          <a:xfrm>
            <a:off x="138430" y="2355215"/>
            <a:ext cx="3369310" cy="1245235"/>
          </a:xfrm>
          <a:prstGeom prst="rect">
            <a:avLst/>
          </a:prstGeom>
          <a:noFill/>
        </p:spPr>
        <p:txBody>
          <a:bodyPr wrap="square">
            <a:spAutoFit/>
          </a:bodyPr>
          <a:p>
            <a:pPr algn="l" fontAlgn="auto">
              <a:lnSpc>
                <a:spcPts val="1500"/>
              </a:lnSpc>
            </a:pPr>
            <a:r>
              <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rPr>
              <a:t>ISO 9772: Determination of horizontal combustion properties of styrofoam plastics</a:t>
            </a:r>
            <a:endPar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1500"/>
              </a:lnSpc>
            </a:pPr>
            <a:r>
              <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rPr>
              <a:t>GB/T 8332: Test method for flammability of foam plastics -- Horizontal combustion method</a:t>
            </a:r>
            <a:endPar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1500"/>
              </a:lnSpc>
            </a:pPr>
            <a:r>
              <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rPr>
              <a:t>GB/T 8333: Rigid foam plastics -- Test method for fire performance -- Vertical combustion method</a:t>
            </a:r>
            <a:endPar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26" name="文本框 25"/>
          <p:cNvSpPr txBox="1"/>
          <p:nvPr/>
        </p:nvSpPr>
        <p:spPr>
          <a:xfrm>
            <a:off x="224155" y="1972310"/>
            <a:ext cx="3399790" cy="321945"/>
          </a:xfrm>
          <a:prstGeom prst="rect">
            <a:avLst/>
          </a:prstGeom>
          <a:noFill/>
        </p:spPr>
        <p:txBody>
          <a:bodyPr wrap="square">
            <a:spAutoFit/>
          </a:bodyPr>
          <a:p>
            <a:pPr algn="l">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rPr>
              <a:t>Product Standard </a:t>
            </a:r>
            <a:endParaRPr lang="zh-CN" altLang="en-US" sz="14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21" name="文本框 20"/>
          <p:cNvSpPr txBox="1"/>
          <p:nvPr/>
        </p:nvSpPr>
        <p:spPr>
          <a:xfrm>
            <a:off x="3594100" y="6538595"/>
            <a:ext cx="3668395" cy="2784475"/>
          </a:xfrm>
          <a:prstGeom prst="rect">
            <a:avLst/>
          </a:prstGeom>
          <a:noFill/>
        </p:spPr>
        <p:txBody>
          <a:bodyPr wrap="square">
            <a:spAutoFit/>
          </a:bodyPr>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The level test fixture is stainless steel metal mesh plate, equipped with standard requirements of metal screen for foam level test. Vertical test fixture is stainless steel chimney with fixed pin support, equipped with ruler to measure flame height, heat resistant tempered glass installed in front for easy inspection</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Horizontal test and vertical test fixture can achieve horizontal and vertical smooth movement and precise positioning through the slide rail structure. Different test, fixture can be freely switched without re - installation.</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Equipped with imported precise rotor flowmeter to control gas flow, equipped with imported differential pressure measurement burner back pressure.</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25" name="直接连接符 24"/>
          <p:cNvCxnSpPr/>
          <p:nvPr/>
        </p:nvCxnSpPr>
        <p:spPr>
          <a:xfrm flipV="1">
            <a:off x="158115" y="2296795"/>
            <a:ext cx="3183255" cy="635"/>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213995" y="3710940"/>
            <a:ext cx="3795395" cy="321945"/>
          </a:xfrm>
          <a:prstGeom prst="rect">
            <a:avLst/>
          </a:prstGeom>
          <a:noFill/>
        </p:spPr>
        <p:txBody>
          <a:bodyPr wrap="square">
            <a:spAutoFit/>
          </a:bodyPr>
          <a:p>
            <a:pPr algn="l">
              <a:lnSpc>
                <a:spcPts val="1800"/>
              </a:lnSpc>
            </a:pPr>
            <a:r>
              <a:rPr lang="zh-CN"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Product </a:t>
            </a: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P</a:t>
            </a:r>
            <a:r>
              <a:rPr lang="zh-CN"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arameters</a:t>
            </a:r>
            <a:endParaRPr lang="en-US" altLang="zh-CN" sz="14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p:txBody>
      </p:sp>
      <p:cxnSp>
        <p:nvCxnSpPr>
          <p:cNvPr id="30" name="直接连接符 29"/>
          <p:cNvCxnSpPr/>
          <p:nvPr/>
        </p:nvCxnSpPr>
        <p:spPr>
          <a:xfrm>
            <a:off x="158115" y="6487160"/>
            <a:ext cx="707961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224155" y="6075680"/>
            <a:ext cx="2481580" cy="321945"/>
          </a:xfrm>
          <a:prstGeom prst="rect">
            <a:avLst/>
          </a:prstGeom>
          <a:noFill/>
        </p:spPr>
        <p:txBody>
          <a:bodyPr wrap="square">
            <a:spAutoFit/>
          </a:bodyPr>
          <a:p>
            <a:pPr algn="l">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Features</a:t>
            </a:r>
            <a:endParaRPr lang="en-US" altLang="zh-CN" sz="14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5" name="组合 44"/>
          <p:cNvGrpSpPr/>
          <p:nvPr/>
        </p:nvGrpSpPr>
        <p:grpSpPr>
          <a:xfrm>
            <a:off x="174625" y="3985260"/>
            <a:ext cx="3333750" cy="1835150"/>
            <a:chOff x="263" y="8258"/>
            <a:chExt cx="5250" cy="2890"/>
          </a:xfrm>
        </p:grpSpPr>
        <p:sp>
          <p:nvSpPr>
            <p:cNvPr id="90" name="文本框 89"/>
            <p:cNvSpPr txBox="1"/>
            <p:nvPr/>
          </p:nvSpPr>
          <p:spPr>
            <a:xfrm>
              <a:off x="267" y="10167"/>
              <a:ext cx="4940" cy="434"/>
            </a:xfrm>
            <a:prstGeom prst="rect">
              <a:avLst/>
            </a:prstGeom>
            <a:gradFill>
              <a:gsLst>
                <a:gs pos="2000">
                  <a:srgbClr val="F9F8F6"/>
                </a:gs>
                <a:gs pos="100000">
                  <a:srgbClr val="CCCBC9"/>
                </a:gs>
              </a:gsLst>
              <a:lin ang="13500000" scaled="0"/>
            </a:gradFill>
          </p:spPr>
          <p:txBody>
            <a:bodyPr wrap="square" rtlCol="0">
              <a:spAutoFit/>
            </a:bodyPr>
            <a:p>
              <a:pPr algn="l"/>
              <a:endParaRPr lang="zh-CN" altLang="en-US" sz="1200">
                <a:solidFill>
                  <a:schemeClr val="tx1"/>
                </a:solidFill>
                <a:uFillTx/>
              </a:endParaRPr>
            </a:p>
          </p:txBody>
        </p:sp>
        <p:sp>
          <p:nvSpPr>
            <p:cNvPr id="88" name="文本框 87"/>
            <p:cNvSpPr txBox="1"/>
            <p:nvPr/>
          </p:nvSpPr>
          <p:spPr>
            <a:xfrm>
              <a:off x="273" y="9303"/>
              <a:ext cx="4929" cy="434"/>
            </a:xfrm>
            <a:prstGeom prst="rect">
              <a:avLst/>
            </a:prstGeom>
            <a:gradFill>
              <a:gsLst>
                <a:gs pos="2000">
                  <a:srgbClr val="F9F8F6"/>
                </a:gs>
                <a:gs pos="100000">
                  <a:srgbClr val="CCCBC9"/>
                </a:gs>
              </a:gsLst>
              <a:lin ang="13500000" scaled="0"/>
            </a:gradFill>
          </p:spPr>
          <p:txBody>
            <a:bodyPr wrap="square" rtlCol="0">
              <a:spAutoFit/>
            </a:bodyPr>
            <a:p>
              <a:pPr algn="l"/>
              <a:endParaRPr lang="zh-CN" altLang="en-US" sz="1200">
                <a:solidFill>
                  <a:schemeClr val="tx1"/>
                </a:solidFill>
                <a:uFillTx/>
              </a:endParaRPr>
            </a:p>
          </p:txBody>
        </p:sp>
        <p:sp>
          <p:nvSpPr>
            <p:cNvPr id="87" name="文本框 86"/>
            <p:cNvSpPr txBox="1"/>
            <p:nvPr/>
          </p:nvSpPr>
          <p:spPr>
            <a:xfrm>
              <a:off x="263" y="8350"/>
              <a:ext cx="4929" cy="434"/>
            </a:xfrm>
            <a:prstGeom prst="rect">
              <a:avLst/>
            </a:prstGeom>
            <a:gradFill>
              <a:gsLst>
                <a:gs pos="2000">
                  <a:srgbClr val="F9F8F6"/>
                </a:gs>
                <a:gs pos="100000">
                  <a:srgbClr val="CCCBC9"/>
                </a:gs>
              </a:gsLst>
              <a:lin ang="13500000" scaled="0"/>
            </a:gradFill>
          </p:spPr>
          <p:txBody>
            <a:bodyPr wrap="square" rtlCol="0">
              <a:spAutoFit/>
            </a:bodyPr>
            <a:p>
              <a:pPr algn="l"/>
              <a:endParaRPr lang="zh-CN" altLang="en-US" sz="1200">
                <a:solidFill>
                  <a:schemeClr val="tx1"/>
                </a:solidFill>
                <a:uFillTx/>
              </a:endParaRPr>
            </a:p>
          </p:txBody>
        </p:sp>
        <p:grpSp>
          <p:nvGrpSpPr>
            <p:cNvPr id="44" name="组合 43"/>
            <p:cNvGrpSpPr/>
            <p:nvPr/>
          </p:nvGrpSpPr>
          <p:grpSpPr>
            <a:xfrm>
              <a:off x="263" y="8258"/>
              <a:ext cx="5250" cy="2890"/>
              <a:chOff x="263" y="8258"/>
              <a:chExt cx="5250" cy="2890"/>
            </a:xfrm>
          </p:grpSpPr>
          <p:sp>
            <p:nvSpPr>
              <p:cNvPr id="19" name="文本框 18"/>
              <p:cNvSpPr txBox="1"/>
              <p:nvPr/>
            </p:nvSpPr>
            <p:spPr>
              <a:xfrm>
                <a:off x="273" y="8258"/>
                <a:ext cx="5240" cy="2890"/>
              </a:xfrm>
              <a:prstGeom prst="rect">
                <a:avLst/>
              </a:prstGeom>
              <a:noFill/>
            </p:spPr>
            <p:txBody>
              <a:bodyPr wrap="square" rtlCol="0">
                <a:spAutoFit/>
              </a:bodyPr>
              <a:p>
                <a:pPr algn="l" fontAlgn="auto">
                  <a:lnSpc>
                    <a:spcPts val="2300"/>
                  </a:lnSpc>
                </a:pPr>
                <a:r>
                  <a:rPr lang="en-US" altLang="zh-CN" sz="10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sym typeface="+mn-ea"/>
                  </a:rPr>
                  <a:t>Model              </a:t>
                </a:r>
                <a:r>
                  <a:rPr lang="en-US" altLang="zh-CN" sz="10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000" dirty="0">
                    <a:effectLst/>
                    <a:latin typeface="Times New Roman" panose="02020603050405020304" pitchFamily="18" charset="0"/>
                    <a:ea typeface="宋体" panose="02010600030101010101" pitchFamily="2" charset="-122"/>
                    <a:cs typeface="Times New Roman" panose="02020603050405020304" pitchFamily="18" charset="0"/>
                  </a:rPr>
                  <a:t>PX01010</a:t>
                </a:r>
                <a:endParaRPr lang="en-US"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Dimension</a:t>
                </a: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         </a:t>
                </a:r>
                <a:r>
                  <a:rPr altLang="zh-CN" sz="1000" dirty="0">
                    <a:latin typeface="Times New Roman" panose="02020603050405020304" pitchFamily="18" charset="0"/>
                    <a:ea typeface="宋体" panose="02010600030101010101" pitchFamily="2" charset="-122"/>
                    <a:cs typeface="Times New Roman" panose="02020603050405020304" pitchFamily="18" charset="0"/>
                  </a:rPr>
                  <a:t>1350(W)×700(D)×1000(H)mm</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Bottom cabinet</a:t>
                </a: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  </a:t>
                </a:r>
                <a:r>
                  <a:rPr altLang="zh-CN" sz="1000" dirty="0">
                    <a:latin typeface="Times New Roman" panose="02020603050405020304" pitchFamily="18" charset="0"/>
                    <a:ea typeface="宋体" panose="02010600030101010101" pitchFamily="2" charset="-122"/>
                    <a:cs typeface="Times New Roman" panose="02020603050405020304" pitchFamily="18" charset="0"/>
                  </a:rPr>
                  <a:t>1350(W)×700(D)×650(H)mm</a:t>
                </a:r>
                <a:r>
                  <a:rPr lang="en-US" sz="1000" dirty="0">
                    <a:latin typeface="Times New Roman" panose="02020603050405020304" pitchFamily="18" charset="0"/>
                    <a:ea typeface="宋体" panose="02010600030101010101" pitchFamily="2" charset="-122"/>
                    <a:cs typeface="Times New Roman" panose="02020603050405020304" pitchFamily="18" charset="0"/>
                  </a:rPr>
                  <a:t>(</a:t>
                </a:r>
                <a:r>
                  <a:rPr lang="zh-CN" sz="1000" dirty="0">
                    <a:latin typeface="Times New Roman" panose="02020603050405020304" pitchFamily="18" charset="0"/>
                    <a:ea typeface="宋体" panose="02010600030101010101" pitchFamily="2" charset="-122"/>
                    <a:cs typeface="Times New Roman" panose="02020603050405020304" pitchFamily="18" charset="0"/>
                  </a:rPr>
                  <a:t>optional</a:t>
                </a:r>
                <a:r>
                  <a:rPr lang="en-US" sz="1000" dirty="0">
                    <a:latin typeface="Times New Roman" panose="02020603050405020304" pitchFamily="18" charset="0"/>
                    <a:ea typeface="宋体" panose="02010600030101010101" pitchFamily="2" charset="-122"/>
                    <a:cs typeface="Times New Roman" panose="02020603050405020304" pitchFamily="18" charset="0"/>
                  </a:rPr>
                  <a:t>)</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300"/>
                  </a:lnSpc>
                </a:pPr>
                <a:r>
                  <a:rPr lang="en-US" altLang="zh-CN" sz="1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Power Supply     </a:t>
                </a:r>
                <a:r>
                  <a:rPr lang="en-US"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AC 220V, 50/60Hz, 2A</a:t>
                </a:r>
                <a:endParaRPr lang="en-US"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algn="l" fontAlgn="auto">
                  <a:lnSpc>
                    <a:spcPts val="2300"/>
                  </a:lnSpc>
                </a:pPr>
                <a:r>
                  <a:rPr lang="en-US" sz="1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Weight</a:t>
                </a:r>
                <a:r>
                  <a:rPr lang="en-US" altLang="zh-CN" sz="1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               APPR.</a:t>
                </a:r>
                <a:r>
                  <a:rPr lang="zh-CN"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 </a:t>
                </a:r>
                <a:r>
                  <a:rPr lang="en-US"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7</a:t>
                </a:r>
                <a:r>
                  <a:rPr lang="en-US"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0kg</a:t>
                </a:r>
                <a:endParaRPr lang="en-US"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algn="l"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Gas Source  </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      M</a:t>
                </a:r>
                <a:r>
                  <a:rPr sz="1000" dirty="0">
                    <a:latin typeface="Times New Roman" panose="02020603050405020304" pitchFamily="18" charset="0"/>
                    <a:ea typeface="宋体" panose="02010600030101010101" pitchFamily="2" charset="-122"/>
                    <a:cs typeface="Times New Roman" panose="02020603050405020304" pitchFamily="18" charset="0"/>
                    <a:sym typeface="+mn-ea"/>
                  </a:rPr>
                  <a:t>ethane purity above 95%</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79" name="直接连接符 78"/>
              <p:cNvCxnSpPr/>
              <p:nvPr/>
            </p:nvCxnSpPr>
            <p:spPr>
              <a:xfrm>
                <a:off x="277" y="10187"/>
                <a:ext cx="4919"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p:nvCxnSpPr>
            <p:spPr>
              <a:xfrm flipV="1">
                <a:off x="273" y="10575"/>
                <a:ext cx="4934" cy="17"/>
              </a:xfrm>
              <a:prstGeom prst="line">
                <a:avLst/>
              </a:prstGeom>
              <a:ln w="2540">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p:nvCxnSpPr>
            <p:spPr>
              <a:xfrm flipH="1">
                <a:off x="1706" y="8348"/>
                <a:ext cx="8" cy="2773"/>
              </a:xfrm>
              <a:prstGeom prst="line">
                <a:avLst/>
              </a:prstGeom>
              <a:ln w="3810">
                <a:solidFill>
                  <a:srgbClr val="C9010C">
                    <a:alpha val="50000"/>
                  </a:srgbClr>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268" y="8775"/>
                <a:ext cx="4919"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263" y="9721"/>
                <a:ext cx="4944" cy="15"/>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265" y="9287"/>
                <a:ext cx="4919"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265" y="8343"/>
                <a:ext cx="4936" cy="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398"/>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4" name="组合 33"/>
          <p:cNvGrpSpPr/>
          <p:nvPr/>
        </p:nvGrpSpPr>
        <p:grpSpPr>
          <a:xfrm>
            <a:off x="1899920" y="3789045"/>
            <a:ext cx="299085" cy="175260"/>
            <a:chOff x="1765" y="7941"/>
            <a:chExt cx="471" cy="276"/>
          </a:xfrm>
        </p:grpSpPr>
        <p:pic>
          <p:nvPicPr>
            <p:cNvPr id="17" name="图片 1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18" name="图片 17"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19200" y="6165215"/>
            <a:ext cx="175895" cy="175895"/>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96010" y="6167755"/>
            <a:ext cx="175895" cy="175895"/>
          </a:xfrm>
          <a:prstGeom prst="rect">
            <a:avLst/>
          </a:prstGeom>
        </p:spPr>
      </p:pic>
      <p:grpSp>
        <p:nvGrpSpPr>
          <p:cNvPr id="36" name="组合 35"/>
          <p:cNvGrpSpPr/>
          <p:nvPr/>
        </p:nvGrpSpPr>
        <p:grpSpPr>
          <a:xfrm>
            <a:off x="1910080" y="2045335"/>
            <a:ext cx="299085" cy="175260"/>
            <a:chOff x="1765" y="7941"/>
            <a:chExt cx="471" cy="276"/>
          </a:xfrm>
        </p:grpSpPr>
        <p:pic>
          <p:nvPicPr>
            <p:cNvPr id="37" name="图片 3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42" name="图片 4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cxnSp>
        <p:nvCxnSpPr>
          <p:cNvPr id="2" name="直接连接符 1"/>
          <p:cNvCxnSpPr/>
          <p:nvPr/>
        </p:nvCxnSpPr>
        <p:spPr>
          <a:xfrm>
            <a:off x="190500" y="5774055"/>
            <a:ext cx="312356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pic>
        <p:nvPicPr>
          <p:cNvPr id="8" name="图片 7" descr="1010 右侧(1)"/>
          <p:cNvPicPr>
            <a:picLocks noChangeAspect="1"/>
          </p:cNvPicPr>
          <p:nvPr/>
        </p:nvPicPr>
        <p:blipFill>
          <a:blip r:embed="rId4"/>
          <a:stretch>
            <a:fillRect/>
          </a:stretch>
        </p:blipFill>
        <p:spPr>
          <a:xfrm>
            <a:off x="3886200" y="2000250"/>
            <a:ext cx="3562350" cy="4004945"/>
          </a:xfrm>
          <a:prstGeom prst="rect">
            <a:avLst/>
          </a:prstGeom>
        </p:spPr>
      </p:pic>
      <p:sp>
        <p:nvSpPr>
          <p:cNvPr id="3" name="文本框 2"/>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flipH="1">
            <a:off x="226695" y="1400175"/>
            <a:ext cx="3334385" cy="2014855"/>
          </a:xfrm>
          <a:prstGeom prst="rect">
            <a:avLst/>
          </a:prstGeom>
          <a:noFill/>
        </p:spPr>
        <p:txBody>
          <a:bodyPr wrap="square">
            <a:spAutoFit/>
          </a:bodyPr>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American HUMBOLDT Tirell fire source, tube diameter 9.5±0.3mm, in line with ASTM D5025 standard, and equipped with standard requirements of fishtail lamp for horizontal test</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The burner Angle can be adjusted 15 degrees and 90 degrees to meet the requirements of different test methods. Through the motor transmission device, the burner can be quickly sent to the predetermined test fire position</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High pressure pulse automatic ignition, ignition stability and reliability, high security</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21" name="文本框 20"/>
          <p:cNvSpPr txBox="1"/>
          <p:nvPr/>
        </p:nvSpPr>
        <p:spPr>
          <a:xfrm>
            <a:off x="3636645" y="1357630"/>
            <a:ext cx="3668395" cy="2399665"/>
          </a:xfrm>
          <a:prstGeom prst="rect">
            <a:avLst/>
          </a:prstGeom>
          <a:noFill/>
        </p:spPr>
        <p:txBody>
          <a:bodyPr wrap="square">
            <a:spAutoFit/>
          </a:bodyPr>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Equipped with brand pressure gauge and pressure regulating valve to adjust gas pressure, equipped with solenoid valve to control gas on and off, to ensure the safety of equipment.</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Programmable logic controller (PLC)+ touch screen control, can realize automatic control/detection/calculation/data storage</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Test time, fire time can be set by oneself, software automatic timing</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Linear combustion rate (V) calculated by PLC, data displayed and saved by touch screen</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Different test methods can be switched on the touch screen, and test standard reference values can be displayed on the touch screen</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30" name="直接连接符 29"/>
          <p:cNvCxnSpPr/>
          <p:nvPr/>
        </p:nvCxnSpPr>
        <p:spPr>
          <a:xfrm>
            <a:off x="226695" y="1268730"/>
            <a:ext cx="707834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398"/>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rPr>
                <a:t>Jiangsu Firemana Safety Technology Co., LTD</a:t>
              </a:r>
              <a:endParaRPr lang="zh-CN" altLang="en-US" sz="105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 name="组合 2"/>
          <p:cNvGrpSpPr/>
          <p:nvPr/>
        </p:nvGrpSpPr>
        <p:grpSpPr>
          <a:xfrm>
            <a:off x="372110" y="946785"/>
            <a:ext cx="2481580" cy="321945"/>
            <a:chOff x="441" y="10524"/>
            <a:chExt cx="3908" cy="507"/>
          </a:xfrm>
        </p:grpSpPr>
        <p:sp>
          <p:nvSpPr>
            <p:cNvPr id="31" name="文本框 30"/>
            <p:cNvSpPr txBox="1"/>
            <p:nvPr/>
          </p:nvSpPr>
          <p:spPr>
            <a:xfrm>
              <a:off x="441" y="10524"/>
              <a:ext cx="3908" cy="507"/>
            </a:xfrm>
            <a:prstGeom prst="rect">
              <a:avLst/>
            </a:prstGeom>
            <a:noFill/>
          </p:spPr>
          <p:txBody>
            <a:bodyPr wrap="square">
              <a:spAutoFit/>
            </a:bodyPr>
            <a:p>
              <a:pPr algn="l">
                <a:lnSpc>
                  <a:spcPts val="1800"/>
                </a:lnSpc>
              </a:pPr>
              <a:r>
                <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Continued Page</a:t>
              </a:r>
              <a:endPar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99" y="10652"/>
              <a:ext cx="277" cy="277"/>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60" y="10644"/>
              <a:ext cx="277" cy="277"/>
            </a:xfrm>
            <a:prstGeom prst="rect">
              <a:avLst/>
            </a:prstGeom>
          </p:spPr>
        </p:pic>
      </p:grpSp>
      <p:sp>
        <p:nvSpPr>
          <p:cNvPr id="4" name="文本框 3"/>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COMMONDATA" val="eyJoZGlkIjoiMzYwNTRjMTk4NTE0ZDZlNzI2MmNiNzVjMzg5ZTIwZm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3851</Words>
  <Application>WPS 演示</Application>
  <PresentationFormat>自定义</PresentationFormat>
  <Paragraphs>69</Paragraphs>
  <Slides>2</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vt:i4>
      </vt:variant>
    </vt:vector>
  </HeadingPairs>
  <TitlesOfParts>
    <vt:vector size="16" baseType="lpstr">
      <vt:lpstr>Arial</vt:lpstr>
      <vt:lpstr>宋体</vt:lpstr>
      <vt:lpstr>Wingdings</vt:lpstr>
      <vt:lpstr>Calibri</vt:lpstr>
      <vt:lpstr>Times New Roman</vt:lpstr>
      <vt:lpstr>MicrosoftYaHei</vt:lpstr>
      <vt:lpstr>Segoe Print</vt:lpstr>
      <vt:lpstr>Wingdings</vt:lpstr>
      <vt:lpstr>等线</vt:lpstr>
      <vt:lpstr>微软雅黑</vt:lpstr>
      <vt:lpstr>Calibri Light</vt:lpstr>
      <vt:lpstr>等线 Light</vt:lpstr>
      <vt:lpstr>Arial Unicode MS</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SHANG FEI</dc:creator>
  <cp:lastModifiedBy>Lee</cp:lastModifiedBy>
  <cp:revision>134</cp:revision>
  <dcterms:created xsi:type="dcterms:W3CDTF">2022-04-06T05:39:00Z</dcterms:created>
  <dcterms:modified xsi:type="dcterms:W3CDTF">2022-06-14T00:51:21Z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4D7B9FEF751344889FBB346A4A60EEB4</vt:lpwstr>
  </property>
  <property fmtid="{D5CDD505-2E9C-101B-9397-08002B2CF9AE}" pid="3" name="KSOProductBuildVer">
    <vt:lpwstr>2052-11.1.0.11744</vt:lpwstr>
  </property>
</Properties>
</file>