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3"/>
    <p:sldId id="257" r:id="rId4"/>
  </p:sldIdLst>
  <p:sldSz cx="7559675" cy="10691495"/>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3.png"/><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文本框 89"/>
          <p:cNvSpPr txBox="1"/>
          <p:nvPr/>
        </p:nvSpPr>
        <p:spPr>
          <a:xfrm>
            <a:off x="260350" y="5948045"/>
            <a:ext cx="312991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8" name="文本框 87"/>
          <p:cNvSpPr txBox="1"/>
          <p:nvPr/>
        </p:nvSpPr>
        <p:spPr>
          <a:xfrm>
            <a:off x="281940" y="5399405"/>
            <a:ext cx="3108960"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7" name="文本框 86"/>
          <p:cNvSpPr txBox="1"/>
          <p:nvPr/>
        </p:nvSpPr>
        <p:spPr>
          <a:xfrm>
            <a:off x="249555" y="4599305"/>
            <a:ext cx="312991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7" name="文本框 6"/>
          <p:cNvSpPr txBox="1"/>
          <p:nvPr/>
        </p:nvSpPr>
        <p:spPr>
          <a:xfrm>
            <a:off x="5053049" y="408447"/>
            <a:ext cx="2817114" cy="245110"/>
          </a:xfrm>
          <a:prstGeom prst="rect">
            <a:avLst/>
          </a:prstGeom>
          <a:noFill/>
        </p:spPr>
        <p:txBody>
          <a:bodyPr wrap="square" rtlCol="0">
            <a:spAutoFit/>
          </a:bodyPr>
          <a:lstStyle/>
          <a:p>
            <a:r>
              <a:rPr lang="en-US" altLang="zh-CN" sz="1000" dirty="0">
                <a:latin typeface="宋体" panose="02010600030101010101" pitchFamily="2" charset="-122"/>
                <a:ea typeface="宋体" panose="02010600030101010101" pitchFamily="2" charset="-122"/>
              </a:rPr>
              <a:t>        </a:t>
            </a:r>
            <a:r>
              <a:rPr lang="en-US" altLang="zh-CN" sz="1000" b="1" dirty="0">
                <a:latin typeface="宋体" panose="02010600030101010101" pitchFamily="2" charset="-122"/>
                <a:ea typeface="宋体" panose="02010600030101010101" pitchFamily="2" charset="-122"/>
              </a:rPr>
              <a:t>The Expert In Fire Testing</a:t>
            </a:r>
            <a:endParaRPr lang="zh-CN" altLang="en-US" sz="1000" dirty="0">
              <a:latin typeface="宋体" panose="02010600030101010101" pitchFamily="2" charset="-122"/>
              <a:ea typeface="宋体" panose="02010600030101010101" pitchFamily="2" charset="-122"/>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221615" y="808990"/>
            <a:ext cx="4267835" cy="368300"/>
          </a:xfrm>
          <a:prstGeom prst="rect">
            <a:avLst/>
          </a:prstGeom>
          <a:noFill/>
        </p:spPr>
        <p:txBody>
          <a:bodyPr wrap="square" rtlCol="0">
            <a:spAutoFit/>
          </a:bodyPr>
          <a:lstStyle/>
          <a:p>
            <a:r>
              <a:rPr lang="zh-CN" altLang="en-US" b="1" dirty="0">
                <a:latin typeface="Times New Roman" panose="02020603050405020304" pitchFamily="18" charset="0"/>
                <a:ea typeface="宋体" panose="02010600030101010101" pitchFamily="2" charset="-122"/>
                <a:cs typeface="Times New Roman" panose="02020603050405020304" pitchFamily="18" charset="0"/>
              </a:rPr>
              <a:t>Needle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lame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C</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ombustion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T</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ester</a:t>
            </a:r>
            <a:endParaRPr lang="zh-CN" altLang="en-US"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177800" y="1250315"/>
            <a:ext cx="6867525" cy="860425"/>
          </a:xfrm>
          <a:prstGeom prst="rect">
            <a:avLst/>
          </a:prstGeom>
          <a:noFill/>
        </p:spPr>
        <p:txBody>
          <a:bodyPr wrap="square" rtlCol="0">
            <a:spAutoFit/>
          </a:bodyPr>
          <a:lstStyle/>
          <a:p>
            <a:pPr fontAlgn="auto">
              <a:lnSpc>
                <a:spcPts val="15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    </a:t>
            </a:r>
            <a:r>
              <a:rPr sz="1000" dirty="0">
                <a:latin typeface="Times New Roman" panose="02020603050405020304" pitchFamily="18" charset="0"/>
                <a:ea typeface="宋体" panose="02010600030101010101" pitchFamily="2" charset="-122"/>
                <a:cs typeface="Times New Roman" panose="02020603050405020304" pitchFamily="18" charset="0"/>
              </a:rPr>
              <a:t>Needle flame combustion tester, designed for under specified conditions the experimental flame will not ignite parts, or the experimental flame ignites combustible parts, but the combustion duration or combustion length of parts is limited, and the flame or burning or hot particles falling from the test sample will not be the test equipment for combustion spread. High degree of automation, accurate test data.</a:t>
            </a:r>
            <a:endParaRPr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文本框 21"/>
          <p:cNvSpPr txBox="1"/>
          <p:nvPr/>
        </p:nvSpPr>
        <p:spPr>
          <a:xfrm flipH="1">
            <a:off x="199390" y="7068820"/>
            <a:ext cx="3334385" cy="2976880"/>
          </a:xfrm>
          <a:prstGeom prst="rect">
            <a:avLst/>
          </a:prstGeom>
          <a:noFill/>
        </p:spPr>
        <p:txBody>
          <a:bodyPr wrap="square">
            <a:spAutoFit/>
          </a:bodyPr>
          <a:lstStyle/>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Steel structure </a:t>
            </a:r>
            <a:r>
              <a:rPr lang="en-US" sz="1000" dirty="0">
                <a:latin typeface="Times New Roman" panose="02020603050405020304" pitchFamily="18" charset="0"/>
                <a:ea typeface="宋体" panose="02010600030101010101" pitchFamily="2" charset="-122"/>
                <a:cs typeface="Times New Roman" panose="02020603050405020304" pitchFamily="18" charset="0"/>
              </a:rPr>
              <a:t>chamber</a:t>
            </a:r>
            <a:r>
              <a:rPr altLang="zh-CN" sz="1000" dirty="0">
                <a:latin typeface="Times New Roman" panose="02020603050405020304" pitchFamily="18" charset="0"/>
                <a:ea typeface="宋体" panose="02010600030101010101" pitchFamily="2" charset="-122"/>
                <a:cs typeface="Times New Roman" panose="02020603050405020304" pitchFamily="18" charset="0"/>
              </a:rPr>
              <a:t>, test </a:t>
            </a:r>
            <a:r>
              <a:rPr lang="en-US" sz="1000" dirty="0">
                <a:latin typeface="Times New Roman" panose="02020603050405020304" pitchFamily="18" charset="0"/>
                <a:ea typeface="宋体" panose="02010600030101010101" pitchFamily="2" charset="-122"/>
                <a:cs typeface="Times New Roman" panose="02020603050405020304" pitchFamily="18" charset="0"/>
              </a:rPr>
              <a:t>chamber</a:t>
            </a:r>
            <a:r>
              <a:rPr altLang="zh-CN" sz="1000" dirty="0">
                <a:latin typeface="Times New Roman" panose="02020603050405020304" pitchFamily="18" charset="0"/>
                <a:ea typeface="宋体" panose="02010600030101010101" pitchFamily="2" charset="-122"/>
                <a:cs typeface="Times New Roman" panose="02020603050405020304" pitchFamily="18" charset="0"/>
              </a:rPr>
              <a:t> volume more than 0.75 cubic meters, to provide adequate clean air for the test.</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Large observation window, the inner wall of the box is coated with dark color, and the illumination is within 20Lux, which is convenient to observe the combustion condition of the sample.</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Smoke exhaust device is installed on the top, which can automatically open to discharge test exhaust gas after the end of the test.</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Introduction of industrial design concept of structure, appearance and interface design, integrated panel structure, easy to operate, friendly interface, ergonomic and operating habits, beautiful appearance</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 name="文本框 23"/>
          <p:cNvSpPr txBox="1"/>
          <p:nvPr/>
        </p:nvSpPr>
        <p:spPr>
          <a:xfrm>
            <a:off x="167005" y="2588895"/>
            <a:ext cx="3380105" cy="860425"/>
          </a:xfrm>
          <a:prstGeom prst="rect">
            <a:avLst/>
          </a:prstGeom>
          <a:noFill/>
        </p:spPr>
        <p:txBody>
          <a:bodyPr wrap="square">
            <a:spAutoFit/>
          </a:bodyPr>
          <a:lstStyle/>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GB/T 5169.5 Experimental flame needle flame test method apparatus, validation test method and guidelines</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Iec60695-11-5 Needle flame test method. Protocols and guidelines for installation and verification tests</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6" name="文本框 25"/>
          <p:cNvSpPr txBox="1"/>
          <p:nvPr/>
        </p:nvSpPr>
        <p:spPr>
          <a:xfrm>
            <a:off x="210820" y="2198370"/>
            <a:ext cx="339979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Standard</a:t>
            </a:r>
            <a:r>
              <a:rPr lang="en-US" altLang="zh-CN" sz="1400" b="1" kern="100" dirty="0">
                <a:latin typeface="宋体" panose="02010600030101010101" pitchFamily="2" charset="-122"/>
                <a:ea typeface="宋体" panose="02010600030101010101" pitchFamily="2" charset="-122"/>
                <a:cs typeface="Arial" panose="020B0604020202020204" pitchFamily="34" charset="0"/>
              </a:rPr>
              <a:t> </a:t>
            </a:r>
            <a:endParaRPr lang="zh-CN" altLang="en-US" sz="1400" kern="100" dirty="0">
              <a:solidFill>
                <a:srgbClr val="FF0000"/>
              </a:solidFill>
              <a:latin typeface="宋体" panose="02010600030101010101" pitchFamily="2" charset="-122"/>
              <a:ea typeface="宋体" panose="02010600030101010101" pitchFamily="2" charset="-122"/>
              <a:cs typeface="Arial" panose="020B0604020202020204" pitchFamily="34" charset="0"/>
            </a:endParaRPr>
          </a:p>
        </p:txBody>
      </p:sp>
      <p:sp>
        <p:nvSpPr>
          <p:cNvPr id="21" name="文本框 20"/>
          <p:cNvSpPr txBox="1"/>
          <p:nvPr/>
        </p:nvSpPr>
        <p:spPr>
          <a:xfrm>
            <a:off x="3609340" y="7026275"/>
            <a:ext cx="3668395" cy="2784475"/>
          </a:xfrm>
          <a:prstGeom prst="rect">
            <a:avLst/>
          </a:prstGeom>
          <a:noFill/>
        </p:spPr>
        <p:txBody>
          <a:bodyPr wrap="square">
            <a:spAutoFit/>
          </a:bodyPr>
          <a:lstStyle/>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High pressure pulse automatic ignition, ignition stability and reliability, high security</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stainless steel fixture, durable; The sample fixture can achieve smooth movement and precise positioning in horizontal and vertical directions by sliding rail structure.</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imported precise rotor flowmeter to control gas flow, equipped with imported differential pressure measurement burner back pressure.</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brand pressure gauge and pressure regulating valve to adjust gas pressure, equipped with solenoid valve to control gas on and off, to ensure the safety of equipment.</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Programmable logic controller (PLC)+ touch screen control, can realize automatic control/detection/calculation/data storage</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25" name="直接连接符 24"/>
          <p:cNvCxnSpPr/>
          <p:nvPr/>
        </p:nvCxnSpPr>
        <p:spPr>
          <a:xfrm>
            <a:off x="207645" y="2568575"/>
            <a:ext cx="320230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260350" y="4210050"/>
            <a:ext cx="3795395" cy="321945"/>
          </a:xfrm>
          <a:prstGeom prst="rect">
            <a:avLst/>
          </a:prstGeom>
          <a:noFill/>
        </p:spPr>
        <p:txBody>
          <a:bodyPr wrap="square">
            <a:spAutoFit/>
          </a:bodyPr>
          <a:lstStyle/>
          <a:p>
            <a:pPr>
              <a:lnSpc>
                <a:spcPts val="1800"/>
              </a:lnSpc>
            </a:pPr>
            <a:r>
              <a:rPr lang="zh-CN" altLang="zh-CN" sz="1400" b="1" kern="100" dirty="0">
                <a:latin typeface="Times New Roman" panose="02020603050405020304" pitchFamily="18" charset="0"/>
                <a:ea typeface="宋体" panose="02010600030101010101" pitchFamily="2" charset="-122"/>
                <a:cs typeface="Times New Roman" panose="02020603050405020304" pitchFamily="18" charset="0"/>
              </a:rPr>
              <a:t>Product Parameters</a:t>
            </a:r>
            <a:endParaRPr lang="zh-CN" altLang="zh-CN" sz="1400" b="1" kern="100" dirty="0">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30" name="直接连接符 29"/>
          <p:cNvCxnSpPr/>
          <p:nvPr/>
        </p:nvCxnSpPr>
        <p:spPr>
          <a:xfrm>
            <a:off x="199390" y="6937375"/>
            <a:ext cx="70796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210820" y="6601460"/>
            <a:ext cx="248158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Features</a:t>
            </a:r>
            <a:endParaRPr lang="en-US" altLang="zh-CN" sz="14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0" name="文本框 39"/>
          <p:cNvSpPr txBox="1"/>
          <p:nvPr/>
        </p:nvSpPr>
        <p:spPr>
          <a:xfrm>
            <a:off x="5999683" y="10293657"/>
            <a:ext cx="1400301" cy="280035"/>
          </a:xfrm>
          <a:prstGeom prst="rect">
            <a:avLst/>
          </a:prstGeom>
          <a:noFill/>
        </p:spPr>
        <p:txBody>
          <a:bodyPr wrap="square" rtlCol="0">
            <a:spAutoFit/>
          </a:bodyPr>
          <a:lstStyle/>
          <a:p>
            <a:r>
              <a:rPr lang="en-US" altLang="zh-CN" sz="1230" b="1" dirty="0">
                <a:solidFill>
                  <a:srgbClr val="C00000"/>
                </a:solidFill>
              </a:rPr>
              <a:t>       400-086-0699</a:t>
            </a:r>
            <a:endParaRPr lang="zh-CN" altLang="en-US" sz="1230" b="1" dirty="0">
              <a:solidFill>
                <a:srgbClr val="C00000"/>
              </a:solidFill>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32" name="组合 31"/>
          <p:cNvGrpSpPr/>
          <p:nvPr/>
        </p:nvGrpSpPr>
        <p:grpSpPr>
          <a:xfrm>
            <a:off x="146685" y="10075545"/>
            <a:ext cx="7253605" cy="497840"/>
            <a:chOff x="231" y="15867"/>
            <a:chExt cx="11423" cy="784"/>
          </a:xfrm>
        </p:grpSpPr>
        <p:sp>
          <p:nvSpPr>
            <p:cNvPr id="23" name="文本框 22"/>
            <p:cNvSpPr txBox="1"/>
            <p:nvPr/>
          </p:nvSpPr>
          <p:spPr>
            <a:xfrm>
              <a:off x="231" y="15867"/>
              <a:ext cx="5197" cy="398"/>
            </a:xfrm>
            <a:prstGeom prst="rect">
              <a:avLst/>
            </a:prstGeom>
            <a:noFill/>
          </p:spPr>
          <p:txBody>
            <a:bodyPr wrap="square" rtlCol="0">
              <a:spAutoFit/>
            </a:bodyPr>
            <a:lstStyle/>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lstStyle/>
            <a:p>
              <a:r>
                <a:rPr lang="en-US" altLang="zh-CN" sz="1230" b="1" dirty="0">
                  <a:solidFill>
                    <a:srgbClr val="C00000"/>
                  </a:solidFill>
                </a:rPr>
                <a:t>     0516-83843888</a:t>
              </a:r>
              <a:endParaRPr lang="zh-CN" altLang="en-US" sz="1230" b="1" dirty="0">
                <a:solidFill>
                  <a:srgbClr val="C00000"/>
                </a:solidFill>
              </a:endParaRPr>
            </a:p>
          </p:txBody>
        </p:sp>
        <p:sp>
          <p:nvSpPr>
            <p:cNvPr id="41" name="文本框 40"/>
            <p:cNvSpPr txBox="1"/>
            <p:nvPr/>
          </p:nvSpPr>
          <p:spPr>
            <a:xfrm>
              <a:off x="8827" y="15867"/>
              <a:ext cx="2827" cy="398"/>
            </a:xfrm>
            <a:prstGeom prst="rect">
              <a:avLst/>
            </a:prstGeom>
            <a:noFill/>
          </p:spPr>
          <p:txBody>
            <a:bodyPr wrap="square" rtlCol="0">
              <a:spAutoFit/>
            </a:bodyPr>
            <a:lstStyle/>
            <a:p>
              <a:r>
                <a:rPr lang="en-US" altLang="zh-CN" sz="1050"/>
                <a:t>              </a:t>
              </a:r>
              <a:r>
                <a:rPr lang="en-US" altLang="zh-CN" sz="1000">
                  <a:latin typeface="+mn-ea"/>
                </a:rPr>
                <a:t>www.firemana.com</a:t>
              </a:r>
              <a:endParaRPr lang="zh-CN" altLang="en-US" sz="1000" dirty="0">
                <a:latin typeface="+mn-ea"/>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2143760" y="2271395"/>
            <a:ext cx="299085" cy="175260"/>
            <a:chOff x="1765" y="7941"/>
            <a:chExt cx="471" cy="276"/>
          </a:xfrm>
        </p:grpSpPr>
        <p:pic>
          <p:nvPicPr>
            <p:cNvPr id="37" name="图片 3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42" name="图片 4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grpSp>
        <p:nvGrpSpPr>
          <p:cNvPr id="2" name="组合 1"/>
          <p:cNvGrpSpPr/>
          <p:nvPr/>
        </p:nvGrpSpPr>
        <p:grpSpPr>
          <a:xfrm>
            <a:off x="2087880" y="4288155"/>
            <a:ext cx="299085" cy="175260"/>
            <a:chOff x="1765" y="7941"/>
            <a:chExt cx="471" cy="276"/>
          </a:xfrm>
        </p:grpSpPr>
        <p:pic>
          <p:nvPicPr>
            <p:cNvPr id="10" name="图片 9"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17" name="图片 1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grpSp>
        <p:nvGrpSpPr>
          <p:cNvPr id="18" name="组合 17"/>
          <p:cNvGrpSpPr/>
          <p:nvPr/>
        </p:nvGrpSpPr>
        <p:grpSpPr>
          <a:xfrm>
            <a:off x="1116965" y="6689090"/>
            <a:ext cx="299085" cy="175260"/>
            <a:chOff x="1765" y="7941"/>
            <a:chExt cx="471" cy="276"/>
          </a:xfrm>
        </p:grpSpPr>
        <p:pic>
          <p:nvPicPr>
            <p:cNvPr id="28" name="图片 27"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cxnSp>
        <p:nvCxnSpPr>
          <p:cNvPr id="49" name="直接连接符 48"/>
          <p:cNvCxnSpPr/>
          <p:nvPr/>
        </p:nvCxnSpPr>
        <p:spPr>
          <a:xfrm>
            <a:off x="281940" y="5674995"/>
            <a:ext cx="3091180"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895985" y="4581525"/>
            <a:ext cx="0" cy="1640840"/>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251460" y="4861560"/>
            <a:ext cx="312356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249555" y="4587240"/>
            <a:ext cx="3134360" cy="4445"/>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56" name="文本框 55"/>
          <p:cNvSpPr txBox="1"/>
          <p:nvPr/>
        </p:nvSpPr>
        <p:spPr>
          <a:xfrm>
            <a:off x="233680" y="4476750"/>
            <a:ext cx="3658235" cy="1809750"/>
          </a:xfrm>
          <a:prstGeom prst="rect">
            <a:avLst/>
          </a:prstGeom>
          <a:noFill/>
        </p:spPr>
        <p:txBody>
          <a:bodyPr wrap="square" rtlCol="0">
            <a:spAutoFit/>
          </a:bodyPr>
          <a:p>
            <a:pPr algn="l" fontAlgn="auto">
              <a:lnSpc>
                <a:spcPts val="2300"/>
              </a:lnSpc>
            </a:pPr>
            <a:r>
              <a:rPr lang="en-US" altLang="zh-CN" sz="10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Model         PX03004</a:t>
            </a:r>
            <a:endParaRPr lang="en-US" altLang="zh-CN" sz="10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                   </a:t>
            </a:r>
            <a:r>
              <a:rPr lang="en-US" sz="1000" dirty="0">
                <a:latin typeface="Times New Roman" panose="02020603050405020304" pitchFamily="18" charset="0"/>
                <a:ea typeface="宋体" panose="02010600030101010101" pitchFamily="2" charset="-122"/>
                <a:cs typeface="Times New Roman" panose="02020603050405020304" pitchFamily="18" charset="0"/>
              </a:rPr>
              <a:t>Equipment</a:t>
            </a:r>
            <a:r>
              <a:rPr altLang="zh-CN" sz="1000" dirty="0">
                <a:latin typeface="Times New Roman" panose="02020603050405020304" pitchFamily="18" charset="0"/>
                <a:ea typeface="宋体" panose="02010600030101010101" pitchFamily="2" charset="-122"/>
                <a:cs typeface="Times New Roman" panose="02020603050405020304" pitchFamily="18" charset="0"/>
              </a:rPr>
              <a:t>：1350(W)×700(D)×1000(H)mm</a:t>
            </a: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  </a:t>
            </a:r>
            <a:endParaRPr lang="en-US" altLang="zh-CN" sz="10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                   </a:t>
            </a:r>
            <a:r>
              <a:rPr sz="1000" dirty="0">
                <a:latin typeface="Times New Roman" panose="02020603050405020304" pitchFamily="18" charset="0"/>
                <a:ea typeface="宋体" panose="02010600030101010101" pitchFamily="2" charset="-122"/>
                <a:cs typeface="Times New Roman" panose="02020603050405020304" pitchFamily="18" charset="0"/>
              </a:rPr>
              <a:t>Bottom cabinet</a:t>
            </a:r>
            <a:r>
              <a:rPr sz="1000" dirty="0">
                <a:latin typeface="Times New Roman" panose="02020603050405020304" pitchFamily="18" charset="0"/>
                <a:ea typeface="宋体" panose="02010600030101010101" pitchFamily="2" charset="-122"/>
                <a:cs typeface="Times New Roman" panose="02020603050405020304" pitchFamily="18" charset="0"/>
              </a:rPr>
              <a:t>：1350(W)×700(D)×650(H)mm</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sz="1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Power Sup.</a:t>
            </a:r>
            <a:r>
              <a:rPr lang="en-US" altLang="zh-CN" sz="1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  </a:t>
            </a:r>
            <a:r>
              <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AC 220V, 50/60Hz, 2A</a:t>
            </a:r>
            <a:endPar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algn="l" fontAlgn="auto">
              <a:lnSpc>
                <a:spcPts val="2200"/>
              </a:lnSpc>
            </a:pPr>
            <a:r>
              <a:rPr lang="en-US" sz="1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Weight</a:t>
            </a:r>
            <a:r>
              <a:rPr lang="en-US" altLang="zh-CN" sz="1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        APPR.</a:t>
            </a:r>
            <a:r>
              <a:rPr sz="1000" dirty="0">
                <a:latin typeface="Times New Roman" panose="02020603050405020304" pitchFamily="18" charset="0"/>
                <a:ea typeface="宋体" panose="02010600030101010101" pitchFamily="2" charset="-122"/>
                <a:cs typeface="Times New Roman" panose="02020603050405020304" pitchFamily="18" charset="0"/>
                <a:sym typeface="+mn-ea"/>
              </a:rPr>
              <a:t> 70kg</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algn="l"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Gas Source  Industrial methane with purity above 98%</a:t>
            </a:r>
            <a:endParaRPr lang="en-US"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57" name="直接连接符 56"/>
          <p:cNvCxnSpPr/>
          <p:nvPr/>
        </p:nvCxnSpPr>
        <p:spPr>
          <a:xfrm>
            <a:off x="267335" y="5948045"/>
            <a:ext cx="312356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267335" y="6222365"/>
            <a:ext cx="312356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281940" y="5407025"/>
            <a:ext cx="310197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sp>
        <p:nvSpPr>
          <p:cNvPr id="62" name="文本框 61"/>
          <p:cNvSpPr txBox="1"/>
          <p:nvPr/>
        </p:nvSpPr>
        <p:spPr>
          <a:xfrm>
            <a:off x="213995" y="5012055"/>
            <a:ext cx="741045" cy="245110"/>
          </a:xfrm>
          <a:prstGeom prst="rect">
            <a:avLst/>
          </a:prstGeom>
          <a:noFill/>
        </p:spPr>
        <p:txBody>
          <a:bodyPr wrap="none" rtlCol="0">
            <a:spAutoFit/>
          </a:bodyPr>
          <a:p>
            <a:r>
              <a:rPr lang="en-US" sz="1000">
                <a:latin typeface="Times New Roman" panose="02020603050405020304" pitchFamily="18" charset="0"/>
                <a:ea typeface="宋体" panose="02010600030101010101" pitchFamily="2" charset="-122"/>
                <a:cs typeface="Times New Roman" panose="02020603050405020304" pitchFamily="18" charset="0"/>
              </a:rPr>
              <a:t>Dimension</a:t>
            </a:r>
            <a:endParaRPr lang="en-US" sz="1000">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63" name="直接连接符 62"/>
          <p:cNvCxnSpPr/>
          <p:nvPr/>
        </p:nvCxnSpPr>
        <p:spPr>
          <a:xfrm>
            <a:off x="895985" y="5147945"/>
            <a:ext cx="247713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pic>
        <p:nvPicPr>
          <p:cNvPr id="3" name="图片 2" descr="3001 右视"/>
          <p:cNvPicPr>
            <a:picLocks noChangeAspect="1"/>
          </p:cNvPicPr>
          <p:nvPr/>
        </p:nvPicPr>
        <p:blipFill>
          <a:blip r:embed="rId4"/>
          <a:stretch>
            <a:fillRect/>
          </a:stretch>
        </p:blipFill>
        <p:spPr>
          <a:xfrm>
            <a:off x="3914140" y="2258060"/>
            <a:ext cx="3363595" cy="3907790"/>
          </a:xfrm>
          <a:prstGeom prst="rect">
            <a:avLst/>
          </a:prstGeom>
        </p:spPr>
      </p:pic>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226695" y="1400175"/>
            <a:ext cx="3334385" cy="1822450"/>
          </a:xfrm>
          <a:prstGeom prst="rect">
            <a:avLst/>
          </a:prstGeom>
          <a:noFill/>
        </p:spPr>
        <p:txBody>
          <a:bodyPr wrap="square">
            <a:spAutoFit/>
          </a:bodyPr>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burner made of brass has good thermal stability and low deformation at high temperature. The diameter of the fire nozzle is 0.5±0.1mm, the outer diameter is 0.9mm, and the length is 35mm. It meets the standard requirements and has a protective device to prevent accidental damage.</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Angle of the burner can be easily adjusted to 0 or 45 degrees to meet the position requirements of the sample subjected to fire and temperature correction</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21" name="文本框 20"/>
          <p:cNvSpPr txBox="1"/>
          <p:nvPr/>
        </p:nvSpPr>
        <p:spPr>
          <a:xfrm>
            <a:off x="3636645" y="1357630"/>
            <a:ext cx="3668395" cy="2014855"/>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Test time, fire time can be set by oneself, software automatic timing</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Linear combustion rate (V) calculated by PLC, data displayed and saved by touch screen</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It has the function of reminding the arrival of flame impact time and automatically cutting off the air source without experiment for 10 minutes to ensure the safety of use.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Optional temperature calibration package, imported thermocouple measurement accuracy ±0.1℃, can automatically generate calibration curve and determine.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321945"/>
            <a:chOff x="441" y="10524"/>
            <a:chExt cx="3908" cy="507"/>
          </a:xfrm>
        </p:grpSpPr>
        <p:sp>
          <p:nvSpPr>
            <p:cNvPr id="31" name="文本框 30"/>
            <p:cNvSpPr txBox="1"/>
            <p:nvPr/>
          </p:nvSpPr>
          <p:spPr>
            <a:xfrm>
              <a:off x="441" y="10524"/>
              <a:ext cx="3908" cy="507"/>
            </a:xfrm>
            <a:prstGeom prst="rect">
              <a:avLst/>
            </a:prstGeom>
            <a:noFill/>
          </p:spPr>
          <p:txBody>
            <a:bodyPr wrap="square">
              <a:spAutoFit/>
            </a:bodyPr>
            <a:p>
              <a:pPr algn="l">
                <a:lnSpc>
                  <a:spcPts val="1800"/>
                </a:lnSpc>
              </a:pPr>
              <a:r>
                <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Continued Page</a:t>
              </a:r>
              <a:endPar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9" y="10652"/>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60" y="10644"/>
              <a:ext cx="277" cy="277"/>
            </a:xfrm>
            <a:prstGeom prst="rect">
              <a:avLst/>
            </a:prstGeom>
          </p:spPr>
        </p:pic>
      </p:grpSp>
      <p:sp>
        <p:nvSpPr>
          <p:cNvPr id="2" name="文本框 1"/>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3701</Words>
  <Application>WPS 演示</Application>
  <PresentationFormat>自定义</PresentationFormat>
  <Paragraphs>69</Paragraphs>
  <Slides>2</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vt:i4>
      </vt:variant>
    </vt:vector>
  </HeadingPairs>
  <TitlesOfParts>
    <vt:vector size="14" baseType="lpstr">
      <vt:lpstr>Arial</vt:lpstr>
      <vt:lpstr>宋体</vt:lpstr>
      <vt:lpstr>Wingdings</vt:lpstr>
      <vt:lpstr>Times New Roman</vt:lpstr>
      <vt:lpstr>Wingdings</vt:lpstr>
      <vt:lpstr>Calibri</vt:lpstr>
      <vt:lpstr>等线</vt:lpstr>
      <vt:lpstr>微软雅黑</vt:lpstr>
      <vt:lpstr>Calibri Light</vt:lpstr>
      <vt:lpstr>等线 Light</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137</cp:revision>
  <dcterms:created xsi:type="dcterms:W3CDTF">2022-04-06T05:39:00Z</dcterms:created>
  <dcterms:modified xsi:type="dcterms:W3CDTF">2022-06-14T02:30:34Z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A3023A16EC2F49038F935DC7BC2AA928</vt:lpwstr>
  </property>
  <property fmtid="{D5CDD505-2E9C-101B-9397-08002B2CF9AE}" pid="3" name="KSOProductBuildVer">
    <vt:lpwstr>2052-11.1.0.11744</vt:lpwstr>
  </property>
</Properties>
</file>