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sv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文本框 89"/>
          <p:cNvSpPr txBox="1"/>
          <p:nvPr/>
        </p:nvSpPr>
        <p:spPr>
          <a:xfrm>
            <a:off x="3925570" y="6731000"/>
            <a:ext cx="313626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8" name="文本框 87"/>
          <p:cNvSpPr txBox="1"/>
          <p:nvPr/>
        </p:nvSpPr>
        <p:spPr>
          <a:xfrm>
            <a:off x="3925570" y="6182360"/>
            <a:ext cx="313563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7" name="文本框 86"/>
          <p:cNvSpPr txBox="1"/>
          <p:nvPr/>
        </p:nvSpPr>
        <p:spPr>
          <a:xfrm>
            <a:off x="3924300" y="5577205"/>
            <a:ext cx="312991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cxnSp>
        <p:nvCxnSpPr>
          <p:cNvPr id="79" name="直接连接符 78"/>
          <p:cNvCxnSpPr/>
          <p:nvPr/>
        </p:nvCxnSpPr>
        <p:spPr>
          <a:xfrm>
            <a:off x="3924300" y="6731000"/>
            <a:ext cx="313690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925570" y="7006590"/>
            <a:ext cx="3135630" cy="127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814570" y="5582285"/>
            <a:ext cx="0" cy="1433830"/>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924300" y="6457950"/>
            <a:ext cx="313690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3925570" y="6182360"/>
            <a:ext cx="3129280" cy="381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925570" y="5572760"/>
            <a:ext cx="3128645" cy="4445"/>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pic>
        <p:nvPicPr>
          <p:cNvPr id="6" name="图片 5" descr="7010 拷贝"/>
          <p:cNvPicPr>
            <a:picLocks noChangeAspect="1"/>
          </p:cNvPicPr>
          <p:nvPr/>
        </p:nvPicPr>
        <p:blipFill>
          <a:blip r:embed="rId1"/>
          <a:stretch>
            <a:fillRect/>
          </a:stretch>
        </p:blipFill>
        <p:spPr>
          <a:xfrm>
            <a:off x="1156335" y="2363470"/>
            <a:ext cx="5335905" cy="2754630"/>
          </a:xfrm>
          <a:prstGeom prst="rect">
            <a:avLst/>
          </a:prstGeom>
        </p:spPr>
      </p:pic>
      <p:sp>
        <p:nvSpPr>
          <p:cNvPr id="7" name="文本框 6"/>
          <p:cNvSpPr txBox="1"/>
          <p:nvPr/>
        </p:nvSpPr>
        <p:spPr>
          <a:xfrm>
            <a:off x="5053049" y="408447"/>
            <a:ext cx="2817114" cy="245110"/>
          </a:xfrm>
          <a:prstGeom prst="rect">
            <a:avLst/>
          </a:prstGeom>
          <a:noFill/>
        </p:spPr>
        <p:txBody>
          <a:bodyPr wrap="square" rtlCol="0">
            <a:spAutoFit/>
          </a:bodyPr>
          <a:lstStyle/>
          <a:p>
            <a:r>
              <a:rPr lang="en-US" altLang="zh-CN" sz="1000" dirty="0">
                <a:latin typeface="宋体" panose="02010600030101010101" pitchFamily="2" charset="-122"/>
                <a:ea typeface="宋体" panose="02010600030101010101" pitchFamily="2" charset="-122"/>
              </a:rPr>
              <a:t>        </a:t>
            </a:r>
            <a:r>
              <a:rPr lang="en-US" altLang="zh-CN" sz="1000" b="1" dirty="0">
                <a:latin typeface="宋体" panose="02010600030101010101" pitchFamily="2" charset="-122"/>
                <a:ea typeface="宋体" panose="02010600030101010101" pitchFamily="2" charset="-122"/>
              </a:rPr>
              <a:t>The Expert In Fire Testing</a:t>
            </a:r>
            <a:endParaRPr lang="zh-CN" altLang="en-US" sz="1000" dirty="0">
              <a:latin typeface="宋体" panose="02010600030101010101" pitchFamily="2" charset="-122"/>
              <a:ea typeface="宋体" panose="02010600030101010101" pitchFamily="2" charset="-122"/>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1615" y="808990"/>
            <a:ext cx="6851015" cy="368300"/>
          </a:xfrm>
          <a:prstGeom prst="rect">
            <a:avLst/>
          </a:prstGeom>
          <a:noFill/>
        </p:spPr>
        <p:txBody>
          <a:bodyPr wrap="square" rtlCol="0">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Roof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PV</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odule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ombustion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ester</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62560" y="1191895"/>
            <a:ext cx="7104380" cy="1052830"/>
          </a:xfrm>
          <a:prstGeom prst="rect">
            <a:avLst/>
          </a:prstGeom>
          <a:noFill/>
        </p:spPr>
        <p:txBody>
          <a:bodyPr wrap="square" rtlCol="0">
            <a:spAutoFit/>
          </a:bodyPr>
          <a:lstStyle/>
          <a:p>
            <a:pPr fontAlgn="auto">
              <a:lnSpc>
                <a:spcPts val="15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    </a:t>
            </a:r>
            <a:r>
              <a:rPr sz="1000" dirty="0">
                <a:latin typeface="Times New Roman" panose="02020603050405020304" pitchFamily="18" charset="0"/>
                <a:ea typeface="宋体" panose="02010600030101010101" pitchFamily="2" charset="-122"/>
                <a:cs typeface="Times New Roman" panose="02020603050405020304" pitchFamily="18" charset="0"/>
              </a:rPr>
              <a:t>The fire reactivity test device of roof materials is developed according to GB/T 30735-2014 "Roof and Roof covering products External Reaction Test Method to Fire". This test method mainly refers to THE T1 test method in ENV 1187 and ISO 12468-1. This method provides three kinds of test methods under fire conditions. Method A corresponds to T1 in ENV 1187, and methods B and C correspond to ISO 12468-1. Under the regulation of wind and heat radiation, the reaction of roof and roof covering products to fire was tested.</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236855" y="7266305"/>
            <a:ext cx="3329940" cy="2976880"/>
          </a:xfrm>
          <a:prstGeom prst="rect">
            <a:avLst/>
          </a:prstGeom>
          <a:noFill/>
        </p:spPr>
        <p:txBody>
          <a:bodyPr wrap="square">
            <a:spAutoFit/>
          </a:bodyPr>
          <a:lstStyle/>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Combustion and sample device frame structure, stable structure</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The control </a:t>
            </a:r>
            <a:r>
              <a:rPr lang="en-US" sz="1000" dirty="0">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latin typeface="Times New Roman" panose="02020603050405020304" pitchFamily="18" charset="0"/>
                <a:ea typeface="宋体" panose="02010600030101010101" pitchFamily="2" charset="-122"/>
                <a:cs typeface="Times New Roman" panose="02020603050405020304" pitchFamily="18" charset="0"/>
              </a:rPr>
              <a:t> and gas distribution cabinet are designed independently to facilitate laboratory arrangement and ensure the safety of equipment</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The radiation surface size of the radiation plate is 600mm×600mm.</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Small stainless steel tube burners are available for particle-burning test use</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1 set of wood crib fire gas combustion device</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The burner is equipped with silicon nitride ignition rod and UV flame detector, ignition is stable and reliable, and has real-time flame monitoring effect, prevent gas leakage, improve test safety</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271145" y="5634990"/>
            <a:ext cx="3380105" cy="860425"/>
          </a:xfrm>
          <a:prstGeom prst="rect">
            <a:avLst/>
          </a:prstGeom>
          <a:noFill/>
        </p:spPr>
        <p:txBody>
          <a:bodyPr wrap="square">
            <a:spAutoFit/>
          </a:bodyPr>
          <a:lstStyle/>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ISO International Organization for Standardization: ISO 12468-1: B-2013, ISO 12468-1: C-2013</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EN European Standard: ENV 1187: T1:2002</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GB Chinese standard: GB/T 30735:2014</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307340" y="5250815"/>
            <a:ext cx="3399790"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Product Standard</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1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p:cNvSpPr txBox="1"/>
          <p:nvPr/>
        </p:nvSpPr>
        <p:spPr>
          <a:xfrm>
            <a:off x="3648075" y="7254240"/>
            <a:ext cx="3614420" cy="2880360"/>
          </a:xfrm>
          <a:prstGeom prst="rect">
            <a:avLst/>
          </a:prstGeom>
          <a:noFill/>
        </p:spPr>
        <p:txBody>
          <a:bodyPr wrap="square">
            <a:spAutoFit/>
          </a:bodyPr>
          <a:lstStyle/>
          <a:p>
            <a:pPr marL="171450" indent="-171450" fontAlgn="auto">
              <a:lnSpc>
                <a:spcPts val="145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Test sample rack test Angle can be adjusted, using pneumatic adjustment mode, users only need to press the button operation, easy to use</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45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Angle of the test bracket can be adjusted from 0 to 50 degrees, which meets the test requirements of ISO 12468 method A and ENV 1187 T1 that the maximum tilt height of the sample is 45 degrees</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45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Air duct material for SUS304 stainless steel, thickness of 2mm, upper air duct is equipped with a fine honeycomb grid, the exit of the coarse honeycomb grid</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45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Fan specifications: maximum wind speed of the fan is 250 m3 /min, fan motor power is 5.5KW</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45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Fan frequency conversion adjustment device: 3-phase 380V power 5.5KW</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45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5" name="直接连接符 24"/>
          <p:cNvCxnSpPr/>
          <p:nvPr/>
        </p:nvCxnSpPr>
        <p:spPr>
          <a:xfrm>
            <a:off x="297180" y="5577840"/>
            <a:ext cx="320230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896360" y="5220970"/>
            <a:ext cx="3795395"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Product Parameter</a:t>
            </a:r>
            <a:endParaRPr lang="en-US" altLang="zh-CN" sz="1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0" name="直接连接符 29"/>
          <p:cNvCxnSpPr/>
          <p:nvPr/>
        </p:nvCxnSpPr>
        <p:spPr>
          <a:xfrm>
            <a:off x="236855" y="7218045"/>
            <a:ext cx="707961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59080" y="6891020"/>
            <a:ext cx="2481580"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Feature</a:t>
            </a:r>
            <a:endParaRPr lang="en-US" altLang="zh-CN" sz="1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 name="文本框 39"/>
          <p:cNvSpPr txBox="1"/>
          <p:nvPr/>
        </p:nvSpPr>
        <p:spPr>
          <a:xfrm>
            <a:off x="5999683" y="10293657"/>
            <a:ext cx="1400301" cy="280035"/>
          </a:xfrm>
          <a:prstGeom prst="rect">
            <a:avLst/>
          </a:prstGeom>
          <a:noFill/>
        </p:spPr>
        <p:txBody>
          <a:bodyPr wrap="square" rtlCol="0">
            <a:spAutoFit/>
          </a:bodyPr>
          <a:lstStyle/>
          <a:p>
            <a:r>
              <a:rPr lang="en-US" altLang="zh-CN" sz="1230" b="1" dirty="0">
                <a:solidFill>
                  <a:srgbClr val="C00000"/>
                </a:solidFill>
              </a:rPr>
              <a:t>       400-086-0699</a:t>
            </a:r>
            <a:endParaRPr lang="zh-CN" altLang="en-US" sz="1230" b="1" dirty="0">
              <a:solidFill>
                <a:srgbClr val="C00000"/>
              </a:solidFill>
            </a:endParaRPr>
          </a:p>
        </p:txBody>
      </p:sp>
      <p:pic>
        <p:nvPicPr>
          <p:cNvPr id="12" name="图片 1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cxnSp>
        <p:nvCxnSpPr>
          <p:cNvPr id="3" name="直接连接符 2"/>
          <p:cNvCxnSpPr/>
          <p:nvPr/>
        </p:nvCxnSpPr>
        <p:spPr>
          <a:xfrm>
            <a:off x="3925570" y="5852795"/>
            <a:ext cx="312864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146685" y="10075545"/>
            <a:ext cx="7253605" cy="497840"/>
            <a:chOff x="231" y="15867"/>
            <a:chExt cx="11423" cy="784"/>
          </a:xfrm>
        </p:grpSpPr>
        <p:sp>
          <p:nvSpPr>
            <p:cNvPr id="23" name="文本框 22"/>
            <p:cNvSpPr txBox="1"/>
            <p:nvPr/>
          </p:nvSpPr>
          <p:spPr>
            <a:xfrm>
              <a:off x="231" y="15867"/>
              <a:ext cx="5197" cy="696"/>
            </a:xfrm>
            <a:prstGeom prst="rect">
              <a:avLst/>
            </a:prstGeom>
            <a:noFill/>
          </p:spPr>
          <p:txBody>
            <a:bodyPr wrap="square" rtlCol="0">
              <a:spAutoFit/>
            </a:bodyPr>
            <a:lstStyle/>
            <a:p>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lstStyle/>
            <a:p>
              <a:r>
                <a:rPr lang="en-US" altLang="zh-CN" sz="1230" b="1" dirty="0">
                  <a:solidFill>
                    <a:srgbClr val="C00000"/>
                  </a:solidFill>
                </a:rPr>
                <a:t>     0516-83843888</a:t>
              </a:r>
              <a:endParaRPr lang="zh-CN" altLang="en-US" sz="1230" b="1" dirty="0">
                <a:solidFill>
                  <a:srgbClr val="C00000"/>
                </a:solidFill>
              </a:endParaRPr>
            </a:p>
          </p:txBody>
        </p:sp>
        <p:sp>
          <p:nvSpPr>
            <p:cNvPr id="41" name="文本框 40"/>
            <p:cNvSpPr txBox="1"/>
            <p:nvPr/>
          </p:nvSpPr>
          <p:spPr>
            <a:xfrm>
              <a:off x="8827" y="15867"/>
              <a:ext cx="2827" cy="398"/>
            </a:xfrm>
            <a:prstGeom prst="rect">
              <a:avLst/>
            </a:prstGeom>
            <a:noFill/>
          </p:spPr>
          <p:txBody>
            <a:bodyPr wrap="square" rtlCol="0">
              <a:spAutoFit/>
            </a:bodyPr>
            <a:lstStyle/>
            <a:p>
              <a:r>
                <a:rPr lang="en-US" altLang="zh-CN" sz="1050"/>
                <a:t>              </a:t>
              </a:r>
              <a:r>
                <a:rPr lang="en-US" altLang="zh-CN" sz="1000">
                  <a:latin typeface="+mn-ea"/>
                </a:rPr>
                <a:t>www.firemana.com</a:t>
              </a:r>
              <a:endParaRPr lang="zh-CN" altLang="en-US" sz="1000" dirty="0">
                <a:latin typeface="+mn-ea"/>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rot="0">
            <a:off x="1974850" y="5328920"/>
            <a:ext cx="299085" cy="175260"/>
            <a:chOff x="1765" y="7941"/>
            <a:chExt cx="471" cy="276"/>
          </a:xfrm>
        </p:grpSpPr>
        <p:pic>
          <p:nvPicPr>
            <p:cNvPr id="37" name="图片 36"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5" y="7941"/>
              <a:ext cx="277" cy="277"/>
            </a:xfrm>
            <a:prstGeom prst="rect">
              <a:avLst/>
            </a:prstGeom>
          </p:spPr>
        </p:pic>
        <p:pic>
          <p:nvPicPr>
            <p:cNvPr id="42" name="图片 41"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0" y="7941"/>
              <a:ext cx="277" cy="277"/>
            </a:xfrm>
            <a:prstGeom prst="rect">
              <a:avLst/>
            </a:prstGeom>
          </p:spPr>
        </p:pic>
      </p:grpSp>
      <p:grpSp>
        <p:nvGrpSpPr>
          <p:cNvPr id="2" name="组合 1"/>
          <p:cNvGrpSpPr/>
          <p:nvPr/>
        </p:nvGrpSpPr>
        <p:grpSpPr>
          <a:xfrm>
            <a:off x="5582285" y="5284470"/>
            <a:ext cx="299085" cy="175260"/>
            <a:chOff x="1765" y="7941"/>
            <a:chExt cx="471" cy="276"/>
          </a:xfrm>
        </p:grpSpPr>
        <p:pic>
          <p:nvPicPr>
            <p:cNvPr id="10" name="图片 9"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5" y="7941"/>
              <a:ext cx="277" cy="277"/>
            </a:xfrm>
            <a:prstGeom prst="rect">
              <a:avLst/>
            </a:prstGeom>
          </p:spPr>
        </p:pic>
        <p:pic>
          <p:nvPicPr>
            <p:cNvPr id="17" name="图片 16"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0" y="7941"/>
              <a:ext cx="277" cy="277"/>
            </a:xfrm>
            <a:prstGeom prst="rect">
              <a:avLst/>
            </a:prstGeom>
          </p:spPr>
        </p:pic>
      </p:grpSp>
      <p:grpSp>
        <p:nvGrpSpPr>
          <p:cNvPr id="18" name="组合 17"/>
          <p:cNvGrpSpPr/>
          <p:nvPr/>
        </p:nvGrpSpPr>
        <p:grpSpPr>
          <a:xfrm>
            <a:off x="1154430" y="6969760"/>
            <a:ext cx="299085" cy="175260"/>
            <a:chOff x="1765" y="7941"/>
            <a:chExt cx="471" cy="276"/>
          </a:xfrm>
        </p:grpSpPr>
        <p:pic>
          <p:nvPicPr>
            <p:cNvPr id="28" name="图片 27"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5" y="7941"/>
              <a:ext cx="277" cy="277"/>
            </a:xfrm>
            <a:prstGeom prst="rect">
              <a:avLst/>
            </a:prstGeom>
          </p:spPr>
        </p:pic>
        <p:pic>
          <p:nvPicPr>
            <p:cNvPr id="29" name="图片 28"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0" y="7941"/>
              <a:ext cx="277" cy="277"/>
            </a:xfrm>
            <a:prstGeom prst="rect">
              <a:avLst/>
            </a:prstGeom>
          </p:spPr>
        </p:pic>
      </p:grpSp>
      <p:sp>
        <p:nvSpPr>
          <p:cNvPr id="19" name="文本框 18"/>
          <p:cNvSpPr txBox="1"/>
          <p:nvPr/>
        </p:nvSpPr>
        <p:spPr>
          <a:xfrm>
            <a:off x="3914775" y="5514975"/>
            <a:ext cx="3315970" cy="1565910"/>
          </a:xfrm>
          <a:prstGeom prst="rect">
            <a:avLst/>
          </a:prstGeom>
          <a:noFill/>
        </p:spPr>
        <p:txBody>
          <a:bodyPr wrap="square" rtlCol="0">
            <a:spAutoFit/>
          </a:bodyPr>
          <a:lstStyle/>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Model                </a:t>
            </a:r>
            <a:r>
              <a:rPr altLang="zh-CN" sz="1000" dirty="0">
                <a:latin typeface="Times New Roman" panose="02020603050405020304" pitchFamily="18" charset="0"/>
                <a:ea typeface="宋体" panose="02010600030101010101" pitchFamily="2" charset="-122"/>
                <a:cs typeface="Times New Roman" panose="02020603050405020304" pitchFamily="18" charset="0"/>
              </a:rPr>
              <a:t>PX070</a:t>
            </a:r>
            <a:r>
              <a:rPr lang="en-US" sz="1000" dirty="0">
                <a:latin typeface="Times New Roman" panose="02020603050405020304" pitchFamily="18" charset="0"/>
                <a:ea typeface="宋体" panose="02010600030101010101" pitchFamily="2" charset="-122"/>
                <a:cs typeface="Times New Roman" panose="02020603050405020304" pitchFamily="18" charset="0"/>
              </a:rPr>
              <a:t>10</a:t>
            </a:r>
            <a:endParaRPr lang="en-US"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Dimension         </a:t>
            </a:r>
            <a:r>
              <a:rPr altLang="zh-CN" sz="1000" dirty="0">
                <a:latin typeface="Times New Roman" panose="02020603050405020304" pitchFamily="18" charset="0"/>
                <a:ea typeface="宋体" panose="02010600030101010101" pitchFamily="2" charset="-122"/>
                <a:cs typeface="Times New Roman" panose="02020603050405020304" pitchFamily="18" charset="0"/>
              </a:rPr>
              <a:t>2100mm</a:t>
            </a:r>
            <a:r>
              <a:rPr lang="en-US" sz="1000" dirty="0">
                <a:latin typeface="Times New Roman" panose="02020603050405020304" pitchFamily="18" charset="0"/>
                <a:ea typeface="宋体" panose="02010600030101010101" pitchFamily="2" charset="-122"/>
                <a:cs typeface="Times New Roman" panose="02020603050405020304" pitchFamily="18" charset="0"/>
              </a:rPr>
              <a:t>(L)</a:t>
            </a:r>
            <a:r>
              <a:rPr lang="zh-CN" sz="1000" dirty="0">
                <a:latin typeface="Times New Roman" panose="02020603050405020304" pitchFamily="18" charset="0"/>
                <a:ea typeface="宋体" panose="02010600030101010101" pitchFamily="2" charset="-122"/>
                <a:cs typeface="Times New Roman" panose="02020603050405020304" pitchFamily="18" charset="0"/>
              </a:rPr>
              <a:t>×</a:t>
            </a:r>
            <a:r>
              <a:rPr altLang="zh-CN" sz="1000" dirty="0">
                <a:latin typeface="Times New Roman" panose="02020603050405020304" pitchFamily="18" charset="0"/>
                <a:ea typeface="宋体" panose="02010600030101010101" pitchFamily="2" charset="-122"/>
                <a:cs typeface="Times New Roman" panose="02020603050405020304" pitchFamily="18" charset="0"/>
              </a:rPr>
              <a:t>1900mm</a:t>
            </a:r>
            <a:r>
              <a:rPr lang="zh-CN" sz="1000" dirty="0">
                <a:latin typeface="Times New Roman" panose="02020603050405020304" pitchFamily="18" charset="0"/>
                <a:ea typeface="宋体" panose="02010600030101010101" pitchFamily="2" charset="-122"/>
                <a:cs typeface="Times New Roman" panose="02020603050405020304" pitchFamily="18" charset="0"/>
              </a:rPr>
              <a:t>×</a:t>
            </a:r>
            <a:r>
              <a:rPr altLang="zh-CN" sz="1000" dirty="0">
                <a:latin typeface="Times New Roman" panose="02020603050405020304" pitchFamily="18" charset="0"/>
                <a:ea typeface="宋体" panose="02010600030101010101" pitchFamily="2" charset="-122"/>
                <a:cs typeface="Times New Roman" panose="02020603050405020304" pitchFamily="18" charset="0"/>
              </a:rPr>
              <a:t>(H</a:t>
            </a:r>
            <a:r>
              <a:rPr lang="en-US" sz="1000" dirty="0">
                <a:latin typeface="Times New Roman" panose="02020603050405020304" pitchFamily="18" charset="0"/>
                <a:ea typeface="宋体" panose="02010600030101010101" pitchFamily="2" charset="-122"/>
                <a:cs typeface="Times New Roman" panose="02020603050405020304" pitchFamily="18" charset="0"/>
              </a:rPr>
              <a:t>)</a:t>
            </a:r>
            <a:r>
              <a:rPr lang="zh-CN" sz="1000" dirty="0">
                <a:latin typeface="Times New Roman" panose="02020603050405020304" pitchFamily="18" charset="0"/>
                <a:ea typeface="宋体" panose="02010600030101010101" pitchFamily="2" charset="-122"/>
                <a:cs typeface="Times New Roman" panose="02020603050405020304" pitchFamily="18" charset="0"/>
              </a:rPr>
              <a:t>×</a:t>
            </a:r>
            <a:r>
              <a:rPr altLang="zh-CN" sz="1000" dirty="0">
                <a:latin typeface="Times New Roman" panose="02020603050405020304" pitchFamily="18" charset="0"/>
                <a:ea typeface="宋体" panose="02010600030101010101" pitchFamily="2" charset="-122"/>
                <a:cs typeface="Times New Roman" panose="02020603050405020304" pitchFamily="18" charset="0"/>
              </a:rPr>
              <a:t>900mm</a:t>
            </a:r>
            <a:r>
              <a:rPr lang="en-US" sz="1000" dirty="0">
                <a:latin typeface="Times New Roman" panose="02020603050405020304" pitchFamily="18" charset="0"/>
                <a:ea typeface="宋体" panose="02010600030101010101" pitchFamily="2" charset="-122"/>
                <a:cs typeface="Times New Roman" panose="02020603050405020304" pitchFamily="18" charset="0"/>
              </a:rPr>
              <a:t>(</a:t>
            </a:r>
            <a:r>
              <a:rPr altLang="zh-CN" sz="1000" dirty="0">
                <a:latin typeface="Times New Roman" panose="02020603050405020304" pitchFamily="18" charset="0"/>
                <a:ea typeface="宋体" panose="02010600030101010101" pitchFamily="2" charset="-122"/>
                <a:cs typeface="Times New Roman" panose="02020603050405020304" pitchFamily="18" charset="0"/>
              </a:rPr>
              <a:t>W)</a:t>
            </a:r>
            <a:r>
              <a:rPr altLang="zh-CN" sz="1000" dirty="0">
                <a:latin typeface="Times New Roman" panose="02020603050405020304" pitchFamily="18" charset="0"/>
                <a:ea typeface="宋体" panose="02010600030101010101" pitchFamily="2" charset="-122"/>
                <a:cs typeface="Times New Roman" panose="02020603050405020304" pitchFamily="18" charset="0"/>
              </a:rPr>
              <a:t>  </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Power Supply    </a:t>
            </a:r>
            <a:r>
              <a:rPr altLang="zh-CN" sz="1000" dirty="0">
                <a:latin typeface="Times New Roman" panose="02020603050405020304" pitchFamily="18" charset="0"/>
                <a:ea typeface="宋体" panose="02010600030101010101" pitchFamily="2" charset="-122"/>
                <a:cs typeface="Times New Roman" panose="02020603050405020304" pitchFamily="18" charset="0"/>
              </a:rPr>
              <a:t>AC220V,50A；380V，15KW</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Weight               APPR.</a:t>
            </a:r>
            <a:r>
              <a:rPr altLang="zh-CN" sz="1000" dirty="0">
                <a:latin typeface="Times New Roman" panose="02020603050405020304" pitchFamily="18" charset="0"/>
                <a:ea typeface="宋体" panose="02010600030101010101" pitchFamily="2" charset="-122"/>
                <a:cs typeface="Times New Roman" panose="02020603050405020304" pitchFamily="18" charset="0"/>
              </a:rPr>
              <a:t> </a:t>
            </a:r>
            <a:r>
              <a:rPr lang="en-US" sz="1000" dirty="0">
                <a:latin typeface="Times New Roman" panose="02020603050405020304" pitchFamily="18" charset="0"/>
                <a:ea typeface="宋体" panose="02010600030101010101" pitchFamily="2" charset="-122"/>
                <a:cs typeface="Times New Roman" panose="02020603050405020304" pitchFamily="18" charset="0"/>
              </a:rPr>
              <a:t>40</a:t>
            </a:r>
            <a:r>
              <a:rPr altLang="zh-CN" sz="1000" dirty="0">
                <a:latin typeface="Times New Roman" panose="02020603050405020304" pitchFamily="18" charset="0"/>
                <a:ea typeface="宋体" panose="02010600030101010101" pitchFamily="2" charset="-122"/>
                <a:cs typeface="Times New Roman" panose="02020603050405020304" pitchFamily="18" charset="0"/>
              </a:rPr>
              <a:t>0kg</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Gas Source         P</a:t>
            </a:r>
            <a:r>
              <a:rPr lang="zh-CN" altLang="en-US" sz="1000" dirty="0">
                <a:latin typeface="Times New Roman" panose="02020603050405020304" pitchFamily="18" charset="0"/>
                <a:ea typeface="宋体" panose="02010600030101010101" pitchFamily="2" charset="-122"/>
                <a:cs typeface="Times New Roman" panose="02020603050405020304" pitchFamily="18" charset="0"/>
              </a:rPr>
              <a:t>ropane</a:t>
            </a:r>
            <a:endParaRPr lang="zh-CN" altLang="en-US"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88995" cy="1630045"/>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Choose imported high-precision rotor flowmeter to control the gas flow, equipped with brand pressure gauge to control the gas flow, equipped with solenoid valve, automatically cut off the gas at the end of the test, to ensure safety</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test sample frame structure is made of metal square tube welding and Angle steel</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696"/>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pPr algn="l"/>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553085"/>
            <a:chOff x="441" y="10524"/>
            <a:chExt cx="3908" cy="871"/>
          </a:xfrm>
        </p:grpSpPr>
        <p:sp>
          <p:nvSpPr>
            <p:cNvPr id="31" name="文本框 30"/>
            <p:cNvSpPr txBox="1"/>
            <p:nvPr/>
          </p:nvSpPr>
          <p:spPr>
            <a:xfrm>
              <a:off x="441" y="10524"/>
              <a:ext cx="3908" cy="871"/>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1800"/>
                </a:lnSpc>
              </a:pPr>
              <a:endParaRPr lang="zh-CN" altLang="en-US" sz="1400" b="1" kern="100" dirty="0">
                <a:solidFill>
                  <a:schemeClr val="tx1"/>
                </a:solidFill>
                <a:effectLst/>
                <a:latin typeface="宋体" panose="02010600030101010101" pitchFamily="2" charset="-122"/>
                <a:ea typeface="宋体" panose="02010600030101010101" pitchFamily="2" charset="-122"/>
                <a:cs typeface="Arial" panose="020B0604020202020204" pitchFamily="34"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6" y="10640"/>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4" y="10640"/>
              <a:ext cx="277" cy="277"/>
            </a:xfrm>
            <a:prstGeom prst="rect">
              <a:avLst/>
            </a:prstGeom>
          </p:spPr>
        </p:pic>
      </p:grpSp>
      <p:sp>
        <p:nvSpPr>
          <p:cNvPr id="2" name="文本框 1"/>
          <p:cNvSpPr txBox="1"/>
          <p:nvPr/>
        </p:nvSpPr>
        <p:spPr>
          <a:xfrm flipH="1">
            <a:off x="3736340" y="1400175"/>
            <a:ext cx="3296920" cy="1771015"/>
          </a:xfrm>
          <a:prstGeom prst="rect">
            <a:avLst/>
          </a:prstGeom>
          <a:noFill/>
        </p:spPr>
        <p:txBody>
          <a:bodyPr wrap="square">
            <a:spAutoFit/>
          </a:bodyPr>
          <a:p>
            <a:pPr marL="171450" indent="-171450" fontAlgn="auto">
              <a:lnSpc>
                <a:spcPts val="145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Air duct adopts ball screw, servo motor drive mode, can automatically adjust the Angle</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45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adjustable air duct Angle ranges from 0 to 35 degrees, meeting methods B and C in ISO 12468</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45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three impeller anemometers, accuracy of 0.1m/s</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45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Computer + professional software control and guide the test process, easy to operate, safe and reliable</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3308</Words>
  <Application>WPS 演示</Application>
  <PresentationFormat>自定义</PresentationFormat>
  <Paragraphs>74</Paragraphs>
  <Slides>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vt:i4>
      </vt:variant>
    </vt:vector>
  </HeadingPairs>
  <TitlesOfParts>
    <vt:vector size="14" baseType="lpstr">
      <vt:lpstr>Arial</vt:lpstr>
      <vt:lpstr>宋体</vt:lpstr>
      <vt:lpstr>Wingdings</vt:lpstr>
      <vt:lpstr>Times New Roman</vt:lpstr>
      <vt:lpstr>Wingdings</vt:lpstr>
      <vt:lpstr>Calibri</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129</cp:revision>
  <dcterms:created xsi:type="dcterms:W3CDTF">2022-04-06T05:39:00Z</dcterms:created>
  <dcterms:modified xsi:type="dcterms:W3CDTF">2022-06-14T03:02:46Z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A3023A16EC2F49038F935DC7BC2AA928</vt:lpwstr>
  </property>
  <property fmtid="{D5CDD505-2E9C-101B-9397-08002B2CF9AE}" pid="3" name="KSOProductBuildVer">
    <vt:lpwstr>2052-11.1.0.11744</vt:lpwstr>
  </property>
</Properties>
</file>