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4021455" y="6842125"/>
            <a:ext cx="312420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8" name="文本框 87"/>
          <p:cNvSpPr txBox="1"/>
          <p:nvPr/>
        </p:nvSpPr>
        <p:spPr>
          <a:xfrm>
            <a:off x="4037330" y="6293485"/>
            <a:ext cx="310896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4004945" y="5493385"/>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5008245" cy="368300"/>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Wire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nd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able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S</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moke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ensity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ester</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86055" y="1142365"/>
            <a:ext cx="7096760" cy="668020"/>
          </a:xfrm>
          <a:prstGeom prst="rect">
            <a:avLst/>
          </a:prstGeom>
          <a:noFill/>
        </p:spPr>
        <p:txBody>
          <a:bodyPr wrap="square" rtlCol="0">
            <a:spAutoFit/>
          </a:bodyPr>
          <a:lstStyle/>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sz="1000" dirty="0">
                <a:latin typeface="Times New Roman" panose="02020603050405020304" pitchFamily="18" charset="0"/>
                <a:ea typeface="宋体" panose="02010600030101010101" pitchFamily="2" charset="-122"/>
                <a:cs typeface="Times New Roman" panose="02020603050405020304" pitchFamily="18" charset="0"/>
              </a:rPr>
              <a:t>Wire and cable smoke density tester is used to test the cable or optical cable in the specified combustion conditions, horizontal placement, and in a clear fire source when burning smoke condition, this equipment in the measurement of cable exposure to the specified standard heat source smoke condition plays an important role.</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248285" y="7665720"/>
            <a:ext cx="3345815" cy="2399665"/>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combustion chamber consists of a cubic structure of 3000mm±30mm</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Smoke collecting hood, smoke exhaust pipe and air valve should be installed in the appropriate position of the combustion chamber, and the smoke in the test chamber should be eliminated after the test</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Standard light source: power 100W, 12V, luminous flux 2000-3000lm, color temperature 2800-3200K</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light source is powered by high-precision voltage regulator, and the voltage display precision is up to 0.001V</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383540" y="5554980"/>
            <a:ext cx="3449320" cy="1630045"/>
          </a:xfrm>
          <a:prstGeom prst="rect">
            <a:avLst/>
          </a:prstGeom>
          <a:noFill/>
        </p:spPr>
        <p:txBody>
          <a:bodyPr wrap="square">
            <a:spAutoFit/>
          </a:bodyPr>
          <a:lstStyle/>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 IEC 61034, 1 &amp; 2: Measurement of smoke density from cable combustion under specified conditions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 Part 1: Test equipment</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 Part 2: Test process and requirements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 BS 6853: General code for fire prevention in the design and construction of passenger carrying trains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 GB/T 17651.1&amp;2: Determination of smoke density from burning of cables and optical cables under specified conditions</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433070" y="5170805"/>
            <a:ext cx="3399790" cy="321945"/>
          </a:xfrm>
          <a:prstGeom prst="rect">
            <a:avLst/>
          </a:prstGeom>
          <a:noFill/>
        </p:spPr>
        <p:txBody>
          <a:bodyPr wrap="square">
            <a:spAutoFit/>
          </a:bodyPr>
          <a:lstStyle/>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658235" y="7665720"/>
            <a:ext cx="3624580" cy="2014855"/>
          </a:xfrm>
          <a:prstGeom prst="rect">
            <a:avLst/>
          </a:prstGeom>
          <a:noFill/>
        </p:spPr>
        <p:txBody>
          <a:bodyPr wrap="square">
            <a:spAutoFit/>
          </a:bodyPr>
          <a:lstStyle/>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seat type fan, air volume 1-15m3/min to balance the flue gas in the laboratory, potentiometer to adjust the fan speed</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Alcohol metal plate: bottom 210*110mm, top: 240*140mm, height: 80mm</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Anhydrous ethanol combustion provides fire source for the sample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Stainless steel clip can quickly clip samples of different wire diameters</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396875" y="5497830"/>
            <a:ext cx="322834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037330" y="5129530"/>
            <a:ext cx="3795395" cy="321945"/>
          </a:xfrm>
          <a:prstGeom prst="rect">
            <a:avLst/>
          </a:prstGeom>
          <a:noFill/>
        </p:spPr>
        <p:txBody>
          <a:bodyPr wrap="square">
            <a:spAutoFit/>
          </a:bodyPr>
          <a:lstStyle/>
          <a:p>
            <a:pPr>
              <a:lnSpc>
                <a:spcPts val="1800"/>
              </a:lnSpc>
            </a:pPr>
            <a:r>
              <a:rPr lang="zh-CN"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Parameters</a:t>
            </a: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30" name="直接连接符 29"/>
          <p:cNvCxnSpPr/>
          <p:nvPr/>
        </p:nvCxnSpPr>
        <p:spPr>
          <a:xfrm flipV="1">
            <a:off x="270510" y="7561580"/>
            <a:ext cx="7078345" cy="508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70510" y="7207250"/>
            <a:ext cx="2481580" cy="321945"/>
          </a:xfrm>
          <a:prstGeom prst="rect">
            <a:avLst/>
          </a:prstGeom>
          <a:noFill/>
        </p:spPr>
        <p:txBody>
          <a:bodyPr wrap="square">
            <a:spAutoFit/>
          </a:bodyPr>
          <a:lstStyle/>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Features</a:t>
            </a:r>
            <a:endParaRPr lang="en-US" altLang="zh-CN" sz="1400" b="1"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696"/>
            </a:xfrm>
            <a:prstGeom prst="rect">
              <a:avLst/>
            </a:prstGeom>
            <a:noFill/>
          </p:spPr>
          <p:txBody>
            <a:bodyPr wrap="square" rtlCol="0">
              <a:spAutoFit/>
            </a:bodyPr>
            <a:lstStyle/>
            <a:p>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921510" y="5239385"/>
            <a:ext cx="299085" cy="175260"/>
            <a:chOff x="1765" y="7941"/>
            <a:chExt cx="471" cy="276"/>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3" name="组合 2"/>
          <p:cNvGrpSpPr/>
          <p:nvPr/>
        </p:nvGrpSpPr>
        <p:grpSpPr>
          <a:xfrm>
            <a:off x="5723255" y="5206365"/>
            <a:ext cx="299085" cy="175260"/>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18" name="组合 17"/>
          <p:cNvGrpSpPr/>
          <p:nvPr/>
        </p:nvGrpSpPr>
        <p:grpSpPr>
          <a:xfrm>
            <a:off x="1165860" y="7285990"/>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cxnSp>
        <p:nvCxnSpPr>
          <p:cNvPr id="49" name="直接连接符 48"/>
          <p:cNvCxnSpPr/>
          <p:nvPr/>
        </p:nvCxnSpPr>
        <p:spPr>
          <a:xfrm>
            <a:off x="4037330" y="6569075"/>
            <a:ext cx="310197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761230" y="5463540"/>
            <a:ext cx="0" cy="1640840"/>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006850" y="5755640"/>
            <a:ext cx="312356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004945" y="5481320"/>
            <a:ext cx="3134360" cy="444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022725" y="6842125"/>
            <a:ext cx="312356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022725" y="7116445"/>
            <a:ext cx="312356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037330" y="6301105"/>
            <a:ext cx="310197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4006850" y="5908675"/>
            <a:ext cx="628015" cy="213995"/>
          </a:xfrm>
          <a:prstGeom prst="rect">
            <a:avLst/>
          </a:prstGeom>
          <a:noFill/>
        </p:spPr>
        <p:txBody>
          <a:bodyPr wrap="none" rtlCol="0">
            <a:spAutoFit/>
          </a:bodyPr>
          <a:p>
            <a:r>
              <a:rPr lang="en-US" altLang="zh-CN" sz="800">
                <a:latin typeface="Times New Roman" panose="02020603050405020304" pitchFamily="18" charset="0"/>
                <a:ea typeface="宋体" panose="02010600030101010101" pitchFamily="2" charset="-122"/>
                <a:cs typeface="Times New Roman" panose="02020603050405020304" pitchFamily="18" charset="0"/>
              </a:rPr>
              <a:t>Dimension</a:t>
            </a:r>
            <a:endParaRPr lang="en-US" altLang="zh-CN" sz="8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63" name="直接连接符 62"/>
          <p:cNvCxnSpPr/>
          <p:nvPr/>
        </p:nvCxnSpPr>
        <p:spPr>
          <a:xfrm>
            <a:off x="4761230" y="6059805"/>
            <a:ext cx="238442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pic>
        <p:nvPicPr>
          <p:cNvPr id="4" name="图片 3" descr="2007 拷贝"/>
          <p:cNvPicPr>
            <a:picLocks noChangeAspect="1"/>
          </p:cNvPicPr>
          <p:nvPr/>
        </p:nvPicPr>
        <p:blipFill>
          <a:blip r:embed="rId4"/>
          <a:stretch>
            <a:fillRect/>
          </a:stretch>
        </p:blipFill>
        <p:spPr>
          <a:xfrm>
            <a:off x="1166495" y="1927225"/>
            <a:ext cx="5074285" cy="2997835"/>
          </a:xfrm>
          <a:prstGeom prst="rect">
            <a:avLst/>
          </a:prstGeom>
        </p:spPr>
      </p:pic>
      <p:sp>
        <p:nvSpPr>
          <p:cNvPr id="56" name="文本框 55"/>
          <p:cNvSpPr txBox="1"/>
          <p:nvPr/>
        </p:nvSpPr>
        <p:spPr>
          <a:xfrm>
            <a:off x="3997325" y="5372735"/>
            <a:ext cx="3536950" cy="1783715"/>
          </a:xfrm>
          <a:prstGeom prst="rect">
            <a:avLst/>
          </a:prstGeom>
          <a:noFill/>
        </p:spPr>
        <p:txBody>
          <a:bodyPr wrap="square" rtlCol="0">
            <a:spAutoFit/>
          </a:bodyPr>
          <a:p>
            <a:pPr fontAlgn="auto">
              <a:lnSpc>
                <a:spcPts val="2200"/>
              </a:lnSpc>
            </a:pPr>
            <a:r>
              <a:rPr lang="en-US" altLang="zh-CN" sz="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Model                 </a:t>
            </a:r>
            <a:r>
              <a:rPr lang="en-US" altLang="zh-CN" sz="800" dirty="0">
                <a:latin typeface="Times New Roman" panose="02020603050405020304" pitchFamily="18" charset="0"/>
                <a:ea typeface="宋体" panose="02010600030101010101" pitchFamily="2" charset="-122"/>
                <a:cs typeface="Times New Roman" panose="02020603050405020304" pitchFamily="18" charset="0"/>
              </a:rPr>
              <a:t>PX02007</a:t>
            </a:r>
            <a:endParaRPr lang="en-US"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00"/>
              </a:lnSpc>
            </a:pPr>
            <a:r>
              <a:rPr lang="en-US" altLang="zh-CN" sz="800" dirty="0">
                <a:latin typeface="Times New Roman" panose="02020603050405020304" pitchFamily="18" charset="0"/>
                <a:ea typeface="宋体" panose="02010600030101010101" pitchFamily="2" charset="-122"/>
                <a:cs typeface="Times New Roman" panose="02020603050405020304" pitchFamily="18" charset="0"/>
              </a:rPr>
              <a:t>                            </a:t>
            </a:r>
            <a:r>
              <a:rPr lang="en-US" sz="800" dirty="0">
                <a:latin typeface="Times New Roman" panose="02020603050405020304" pitchFamily="18" charset="0"/>
                <a:ea typeface="宋体" panose="02010600030101010101" pitchFamily="2" charset="-122"/>
                <a:cs typeface="Times New Roman" panose="02020603050405020304" pitchFamily="18" charset="0"/>
              </a:rPr>
              <a:t>Combustion Chamber</a:t>
            </a:r>
            <a:r>
              <a:rPr lang="zh-CN" sz="800" dirty="0">
                <a:latin typeface="Times New Roman" panose="02020603050405020304" pitchFamily="18" charset="0"/>
                <a:ea typeface="宋体" panose="02010600030101010101" pitchFamily="2" charset="-122"/>
                <a:cs typeface="Times New Roman" panose="02020603050405020304" pitchFamily="18" charset="0"/>
              </a:rPr>
              <a:t>：</a:t>
            </a:r>
            <a:r>
              <a:rPr sz="800" dirty="0">
                <a:latin typeface="Times New Roman" panose="02020603050405020304" pitchFamily="18" charset="0"/>
                <a:ea typeface="宋体" panose="02010600030101010101" pitchFamily="2" charset="-122"/>
                <a:cs typeface="Times New Roman" panose="02020603050405020304" pitchFamily="18" charset="0"/>
              </a:rPr>
              <a:t>3000(W)×3000(D)×3000(H)mm</a:t>
            </a:r>
            <a:endParaRPr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00"/>
              </a:lnSpc>
            </a:pPr>
            <a:r>
              <a:rPr lang="en-US" altLang="zh-CN" sz="800" dirty="0">
                <a:latin typeface="Times New Roman" panose="02020603050405020304" pitchFamily="18" charset="0"/>
                <a:ea typeface="宋体" panose="02010600030101010101" pitchFamily="2" charset="-122"/>
                <a:cs typeface="Times New Roman" panose="02020603050405020304" pitchFamily="18" charset="0"/>
              </a:rPr>
              <a:t>                            </a:t>
            </a:r>
            <a:r>
              <a:rPr lang="en-US" sz="800" dirty="0">
                <a:latin typeface="Times New Roman" panose="02020603050405020304" pitchFamily="18" charset="0"/>
                <a:ea typeface="宋体" panose="02010600030101010101" pitchFamily="2" charset="-122"/>
                <a:cs typeface="Times New Roman" panose="02020603050405020304" pitchFamily="18" charset="0"/>
              </a:rPr>
              <a:t>Control Chamber</a:t>
            </a:r>
            <a:r>
              <a:rPr lang="zh-CN" sz="800" dirty="0">
                <a:latin typeface="Times New Roman" panose="02020603050405020304" pitchFamily="18" charset="0"/>
                <a:ea typeface="宋体" panose="02010600030101010101" pitchFamily="2" charset="-122"/>
                <a:cs typeface="Times New Roman" panose="02020603050405020304" pitchFamily="18" charset="0"/>
              </a:rPr>
              <a:t>：</a:t>
            </a:r>
            <a:r>
              <a:rPr altLang="zh-CN" sz="800" dirty="0">
                <a:latin typeface="Times New Roman" panose="02020603050405020304" pitchFamily="18" charset="0"/>
                <a:ea typeface="宋体" panose="02010600030101010101" pitchFamily="2" charset="-122"/>
                <a:cs typeface="Times New Roman" panose="02020603050405020304" pitchFamily="18" charset="0"/>
              </a:rPr>
              <a:t>600</a:t>
            </a:r>
            <a:r>
              <a:rPr lang="en-US" sz="800" dirty="0">
                <a:latin typeface="Times New Roman" panose="02020603050405020304" pitchFamily="18" charset="0"/>
                <a:ea typeface="宋体" panose="02010600030101010101" pitchFamily="2" charset="-122"/>
                <a:cs typeface="Times New Roman" panose="02020603050405020304" pitchFamily="18" charset="0"/>
              </a:rPr>
              <a:t>(</a:t>
            </a:r>
            <a:r>
              <a:rPr altLang="zh-CN" sz="800" dirty="0">
                <a:latin typeface="Times New Roman" panose="02020603050405020304" pitchFamily="18" charset="0"/>
                <a:ea typeface="宋体" panose="02010600030101010101" pitchFamily="2" charset="-122"/>
                <a:cs typeface="Times New Roman" panose="02020603050405020304" pitchFamily="18" charset="0"/>
              </a:rPr>
              <a:t>W)</a:t>
            </a:r>
            <a:r>
              <a:rPr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rPr>
              <a:t>600(D)</a:t>
            </a:r>
            <a:r>
              <a:rPr sz="8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800" dirty="0">
                <a:latin typeface="Times New Roman" panose="02020603050405020304" pitchFamily="18" charset="0"/>
                <a:ea typeface="宋体" panose="02010600030101010101" pitchFamily="2" charset="-122"/>
                <a:cs typeface="Times New Roman" panose="02020603050405020304" pitchFamily="18" charset="0"/>
              </a:rPr>
              <a:t>1000(H)</a:t>
            </a:r>
            <a:r>
              <a:rPr sz="800" dirty="0">
                <a:latin typeface="Times New Roman" panose="02020603050405020304" pitchFamily="18" charset="0"/>
                <a:ea typeface="宋体" panose="02010600030101010101" pitchFamily="2" charset="-122"/>
                <a:cs typeface="Times New Roman" panose="02020603050405020304" pitchFamily="18" charset="0"/>
                <a:sym typeface="+mn-ea"/>
              </a:rPr>
              <a:t>mm</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00"/>
              </a:lnSpc>
            </a:pPr>
            <a:r>
              <a:rPr lang="en-US" sz="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Power Supply</a:t>
            </a:r>
            <a:r>
              <a:rPr lang="en-US" altLang="zh-CN" sz="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AC 220V,10A</a:t>
            </a:r>
            <a:endParaRPr lang="en-US" altLang="zh-CN"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00"/>
              </a:lnSpc>
            </a:pPr>
            <a:r>
              <a:rPr lang="en-US" sz="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altLang="zh-CN" sz="8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APPR.</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 </a:t>
            </a:r>
            <a:r>
              <a:rPr sz="800" dirty="0">
                <a:latin typeface="Times New Roman" panose="02020603050405020304" pitchFamily="18" charset="0"/>
                <a:ea typeface="宋体" panose="02010600030101010101" pitchFamily="2" charset="-122"/>
                <a:cs typeface="Times New Roman" panose="02020603050405020304" pitchFamily="18" charset="0"/>
                <a:sym typeface="+mn-ea"/>
              </a:rPr>
              <a:t>1</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0</a:t>
            </a:r>
            <a:r>
              <a:rPr sz="800" dirty="0">
                <a:latin typeface="Times New Roman" panose="02020603050405020304" pitchFamily="18" charset="0"/>
                <a:ea typeface="宋体" panose="02010600030101010101" pitchFamily="2" charset="-122"/>
                <a:cs typeface="Times New Roman" panose="02020603050405020304" pitchFamily="18" charset="0"/>
                <a:sym typeface="+mn-ea"/>
              </a:rPr>
              <a:t>0kg</a:t>
            </a:r>
            <a:endParaRPr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0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Gas Source           Distilled water, methanol, toluene, anhydrous ethanol</a:t>
            </a:r>
            <a:endParaRPr lang="en-US" sz="8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34385" cy="143764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light source system can be precisely focused to the nominal cone diameter of 1.5±0.1M</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Imported optical receiving system; Data stability, accuracy, linear error rate &amp;lt; 1%</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automatic control of the filter correction mechanism, automatic correction of light path, improve the accuracy of testing</a:t>
            </a:r>
            <a:endParaRPr lang="en-US"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nvSpPr>
        <p:spPr>
          <a:xfrm>
            <a:off x="3636645" y="1357630"/>
            <a:ext cx="3668395" cy="1245235"/>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precision temperature sensor to collect combustion chamber temperature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PC+Labview special software control, display, calculate, store test parameters and test data</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Program Set the optical path calibration program to meet the calibration requirements of the test</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321945"/>
            <a:chOff x="441" y="10524"/>
            <a:chExt cx="3908" cy="507"/>
          </a:xfrm>
        </p:grpSpPr>
        <p:sp>
          <p:nvSpPr>
            <p:cNvPr id="31" name="文本框 30"/>
            <p:cNvSpPr txBox="1"/>
            <p:nvPr/>
          </p:nvSpPr>
          <p:spPr>
            <a:xfrm>
              <a:off x="441" y="10524"/>
              <a:ext cx="3908" cy="507"/>
            </a:xfrm>
            <a:prstGeom prst="rect">
              <a:avLst/>
            </a:prstGeom>
            <a:noFill/>
          </p:spPr>
          <p:txBody>
            <a:bodyPr wrap="square">
              <a:spAutoFit/>
            </a:bodyPr>
            <a:p>
              <a:pPr algn="l">
                <a:lnSpc>
                  <a:spcPts val="1800"/>
                </a:lnSpc>
              </a:pPr>
              <a:r>
                <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9" y="10652"/>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0" y="10644"/>
              <a:ext cx="277" cy="277"/>
            </a:xfrm>
            <a:prstGeom prst="rect">
              <a:avLst/>
            </a:prstGeom>
          </p:spPr>
        </p:pic>
      </p:gr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2970</Words>
  <Application>WPS 演示</Application>
  <PresentationFormat>自定义</PresentationFormat>
  <Paragraphs>72</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Times New Roman</vt:lpstr>
      <vt:lpstr>MicrosoftYaHei</vt:lpstr>
      <vt:lpstr>Segoe Print</vt:lpstr>
      <vt:lpstr>Wingdings</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155</cp:revision>
  <dcterms:created xsi:type="dcterms:W3CDTF">2022-04-06T05:39:00Z</dcterms:created>
  <dcterms:modified xsi:type="dcterms:W3CDTF">2022-06-14T01:02:00Z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